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oboto"/>
      <p:regular r:id="rId31"/>
      <p:bold r:id="rId32"/>
      <p:italic r:id="rId33"/>
      <p:boldItalic r:id="rId34"/>
    </p:embeddedFont>
    <p:embeddedFont>
      <p:font typeface="Cedarville Cursive"/>
      <p:regular r:id="rId35"/>
    </p:embeddedFont>
    <p:embeddedFont>
      <p:font typeface="Abril Fatface"/>
      <p:regular r:id="rId36"/>
    </p:embeddedFont>
    <p:embeddedFont>
      <p:font typeface="Great Vibes"/>
      <p:regular r:id="rId37"/>
    </p:embeddedFont>
    <p:embeddedFont>
      <p:font typeface="Indie Flower"/>
      <p:regular r:id="rId38"/>
    </p:embeddedFont>
    <p:embeddedFont>
      <p:font typeface="Permanent Marker"/>
      <p:regular r:id="rId39"/>
    </p:embeddedFont>
    <p:embeddedFont>
      <p:font typeface="Lily Script One"/>
      <p:regular r:id="rId40"/>
    </p:embeddedFont>
    <p:embeddedFont>
      <p:font typeface="Luckiest Guy"/>
      <p:regular r:id="rId41"/>
    </p:embeddedFont>
    <p:embeddedFont>
      <p:font typeface="Merriweather"/>
      <p:regular r:id="rId42"/>
      <p:bold r:id="rId43"/>
      <p:italic r:id="rId44"/>
      <p:boldItalic r:id="rId45"/>
    </p:embeddedFont>
    <p:embeddedFont>
      <p:font typeface="Bungee Outline"/>
      <p:regular r:id="rId46"/>
    </p:embeddedFont>
    <p:embeddedFont>
      <p:font typeface="Alfa Slab On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8FCAC2-3FA4-4770-8B22-A5AFF359FA24}">
  <a:tblStyle styleId="{A68FCAC2-3FA4-4770-8B22-A5AFF359FA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ilyScriptOne-regular.fntdata"/><Relationship Id="rId20" Type="http://schemas.openxmlformats.org/officeDocument/2006/relationships/slide" Target="slides/slide15.xml"/><Relationship Id="rId42" Type="http://schemas.openxmlformats.org/officeDocument/2006/relationships/font" Target="fonts/Merriweather-regular.fntdata"/><Relationship Id="rId41" Type="http://schemas.openxmlformats.org/officeDocument/2006/relationships/font" Target="fonts/LuckiestGuy-regular.fntdata"/><Relationship Id="rId22" Type="http://schemas.openxmlformats.org/officeDocument/2006/relationships/slide" Target="slides/slide17.xml"/><Relationship Id="rId44" Type="http://schemas.openxmlformats.org/officeDocument/2006/relationships/font" Target="fonts/Merriweather-italic.fntdata"/><Relationship Id="rId21" Type="http://schemas.openxmlformats.org/officeDocument/2006/relationships/slide" Target="slides/slide16.xml"/><Relationship Id="rId43" Type="http://schemas.openxmlformats.org/officeDocument/2006/relationships/font" Target="fonts/Merriweather-bold.fntdata"/><Relationship Id="rId24" Type="http://schemas.openxmlformats.org/officeDocument/2006/relationships/slide" Target="slides/slide19.xml"/><Relationship Id="rId46" Type="http://schemas.openxmlformats.org/officeDocument/2006/relationships/font" Target="fonts/BungeeOutline-regular.fntdata"/><Relationship Id="rId23" Type="http://schemas.openxmlformats.org/officeDocument/2006/relationships/slide" Target="slides/slide18.xml"/><Relationship Id="rId45" Type="http://schemas.openxmlformats.org/officeDocument/2006/relationships/font" Target="fonts/Merriweather-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AlfaSlabOne-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35" Type="http://schemas.openxmlformats.org/officeDocument/2006/relationships/font" Target="fonts/CedarvilleCursive-regular.fntdata"/><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37" Type="http://schemas.openxmlformats.org/officeDocument/2006/relationships/font" Target="fonts/GreatVibes-regular.fntdata"/><Relationship Id="rId14" Type="http://schemas.openxmlformats.org/officeDocument/2006/relationships/slide" Target="slides/slide9.xml"/><Relationship Id="rId36" Type="http://schemas.openxmlformats.org/officeDocument/2006/relationships/font" Target="fonts/AbrilFatface-regular.fntdata"/><Relationship Id="rId17" Type="http://schemas.openxmlformats.org/officeDocument/2006/relationships/slide" Target="slides/slide12.xml"/><Relationship Id="rId39" Type="http://schemas.openxmlformats.org/officeDocument/2006/relationships/font" Target="fonts/PermanentMarker-regular.fntdata"/><Relationship Id="rId16" Type="http://schemas.openxmlformats.org/officeDocument/2006/relationships/slide" Target="slides/slide11.xml"/><Relationship Id="rId38" Type="http://schemas.openxmlformats.org/officeDocument/2006/relationships/font" Target="fonts/IndieFlower-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70b2c8e151b74f4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0b2c8e151b74f4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545ace0f1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545ace0f1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546a42d09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46a42d09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63a0c8dd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63a0c8dd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545ace0f1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45ace0f1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545ace0f1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45ace0f1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580de5c68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80de5c68b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55381a53f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5381a53f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563a0c8dd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63a0c8dd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70b2c8e151b74f45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70b2c8e151b74f45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545ace0f1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45ace0f1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9eeeecc4466cea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9eeeecc4466cea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545ace0f1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45ace0f1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563a0c8dde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63a0c8dd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546bd1a8d1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546bd1a8d1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545ace0f1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545ace0f1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563a0c8d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63a0c8d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55381a53f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5381a53f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545ace0f1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45ace0f1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580de5c68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80de5c68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580de5c68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80de5c68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55381a53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5381a53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545ace0f1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45ace0f1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545ace0f1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45ace0f1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png"/><Relationship Id="rId13" Type="http://schemas.openxmlformats.org/officeDocument/2006/relationships/image" Target="../media/image9.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5.png"/><Relationship Id="rId9" Type="http://schemas.openxmlformats.org/officeDocument/2006/relationships/image" Target="../media/image10.png"/><Relationship Id="rId5" Type="http://schemas.openxmlformats.org/officeDocument/2006/relationships/image" Target="../media/image7.gif"/><Relationship Id="rId6" Type="http://schemas.openxmlformats.org/officeDocument/2006/relationships/image" Target="../media/image11.png"/><Relationship Id="rId7" Type="http://schemas.openxmlformats.org/officeDocument/2006/relationships/image" Target="../media/image93.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30.png"/><Relationship Id="rId5" Type="http://schemas.openxmlformats.org/officeDocument/2006/relationships/image" Target="../media/image40.png"/><Relationship Id="rId6"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4.jpg"/><Relationship Id="rId4" Type="http://schemas.openxmlformats.org/officeDocument/2006/relationships/image" Target="../media/image53.jpg"/><Relationship Id="rId5" Type="http://schemas.openxmlformats.org/officeDocument/2006/relationships/image" Target="../media/image42.gif"/></Relationships>
</file>

<file path=ppt/slides/_rels/slide13.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59.png"/><Relationship Id="rId12"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2.jpg"/><Relationship Id="rId4" Type="http://schemas.openxmlformats.org/officeDocument/2006/relationships/image" Target="../media/image51.gif"/><Relationship Id="rId9" Type="http://schemas.openxmlformats.org/officeDocument/2006/relationships/image" Target="../media/image56.png"/><Relationship Id="rId5" Type="http://schemas.openxmlformats.org/officeDocument/2006/relationships/image" Target="../media/image43.png"/><Relationship Id="rId6" Type="http://schemas.openxmlformats.org/officeDocument/2006/relationships/image" Target="../media/image41.png"/><Relationship Id="rId7" Type="http://schemas.openxmlformats.org/officeDocument/2006/relationships/image" Target="../media/image47.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jpg"/><Relationship Id="rId4" Type="http://schemas.openxmlformats.org/officeDocument/2006/relationships/image" Target="../media/image66.jpg"/><Relationship Id="rId5" Type="http://schemas.openxmlformats.org/officeDocument/2006/relationships/image" Target="../media/image74.png"/><Relationship Id="rId6" Type="http://schemas.openxmlformats.org/officeDocument/2006/relationships/image" Target="../media/image58.png"/><Relationship Id="rId7" Type="http://schemas.openxmlformats.org/officeDocument/2006/relationships/image" Target="../media/image5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65.jpg"/><Relationship Id="rId5" Type="http://schemas.openxmlformats.org/officeDocument/2006/relationships/image" Target="../media/image73.jpg"/><Relationship Id="rId6" Type="http://schemas.openxmlformats.org/officeDocument/2006/relationships/image" Target="../media/image70.png"/><Relationship Id="rId7"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3.jpg"/><Relationship Id="rId4" Type="http://schemas.openxmlformats.org/officeDocument/2006/relationships/image" Target="../media/image79.png"/><Relationship Id="rId5" Type="http://schemas.openxmlformats.org/officeDocument/2006/relationships/image" Target="../media/image71.png"/><Relationship Id="rId6" Type="http://schemas.openxmlformats.org/officeDocument/2006/relationships/image" Target="../media/image62.gif"/><Relationship Id="rId7" Type="http://schemas.openxmlformats.org/officeDocument/2006/relationships/image" Target="../media/image69.png"/><Relationship Id="rId8" Type="http://schemas.openxmlformats.org/officeDocument/2006/relationships/image" Target="../media/image7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2.jpg"/><Relationship Id="rId4" Type="http://schemas.openxmlformats.org/officeDocument/2006/relationships/image" Target="../media/image77.png"/><Relationship Id="rId5" Type="http://schemas.openxmlformats.org/officeDocument/2006/relationships/image" Target="../media/image76.gif"/><Relationship Id="rId6" Type="http://schemas.openxmlformats.org/officeDocument/2006/relationships/hyperlink" Target="http://www.youtube.com/watch?v=GupIqVTdsrQ" TargetMode="External"/><Relationship Id="rId7" Type="http://schemas.openxmlformats.org/officeDocument/2006/relationships/image" Target="../media/image84.jpg"/><Relationship Id="rId8" Type="http://schemas.openxmlformats.org/officeDocument/2006/relationships/image" Target="../media/image8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3.jpg"/><Relationship Id="rId5" Type="http://schemas.openxmlformats.org/officeDocument/2006/relationships/image" Target="../media/image2.jp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7.jpg"/><Relationship Id="rId4" Type="http://schemas.openxmlformats.org/officeDocument/2006/relationships/image" Target="../media/image88.png"/><Relationship Id="rId9" Type="http://schemas.openxmlformats.org/officeDocument/2006/relationships/image" Target="../media/image85.png"/><Relationship Id="rId5" Type="http://schemas.openxmlformats.org/officeDocument/2006/relationships/image" Target="../media/image90.png"/><Relationship Id="rId6" Type="http://schemas.openxmlformats.org/officeDocument/2006/relationships/image" Target="../media/image86.jpg"/><Relationship Id="rId7" Type="http://schemas.openxmlformats.org/officeDocument/2006/relationships/image" Target="../media/image92.jpg"/><Relationship Id="rId8" Type="http://schemas.openxmlformats.org/officeDocument/2006/relationships/image" Target="../media/image7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9.png"/><Relationship Id="rId4" Type="http://schemas.openxmlformats.org/officeDocument/2006/relationships/hyperlink" Target="http://www.ncbi.nlm.nih.gov/pmc/articles/PMC402528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5.jpg"/><Relationship Id="rId4" Type="http://schemas.openxmlformats.org/officeDocument/2006/relationships/image" Target="../media/image68.jpg"/><Relationship Id="rId5" Type="http://schemas.openxmlformats.org/officeDocument/2006/relationships/image" Target="../media/image13.jpg"/><Relationship Id="rId6" Type="http://schemas.openxmlformats.org/officeDocument/2006/relationships/image" Target="../media/image18.jpg"/><Relationship Id="rId7" Type="http://schemas.openxmlformats.org/officeDocument/2006/relationships/image" Target="../media/image27.jp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jp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8.png"/></Relationships>
</file>

<file path=ppt/slides/_rels/slide7.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4.jpg"/><Relationship Id="rId4" Type="http://schemas.openxmlformats.org/officeDocument/2006/relationships/hyperlink" Target="http://www.youtube.com/watch?v=gzff1iGc5sg" TargetMode="External"/><Relationship Id="rId9" Type="http://schemas.openxmlformats.org/officeDocument/2006/relationships/image" Target="../media/image36.png"/><Relationship Id="rId5" Type="http://schemas.openxmlformats.org/officeDocument/2006/relationships/image" Target="../media/image22.jpg"/><Relationship Id="rId6" Type="http://schemas.openxmlformats.org/officeDocument/2006/relationships/image" Target="../media/image7.gif"/><Relationship Id="rId7" Type="http://schemas.openxmlformats.org/officeDocument/2006/relationships/image" Target="../media/image21.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31.png"/><Relationship Id="rId9" Type="http://schemas.openxmlformats.org/officeDocument/2006/relationships/image" Target="../media/image39.png"/><Relationship Id="rId5" Type="http://schemas.openxmlformats.org/officeDocument/2006/relationships/image" Target="../media/image50.png"/><Relationship Id="rId6" Type="http://schemas.openxmlformats.org/officeDocument/2006/relationships/image" Target="../media/image32.png"/><Relationship Id="rId7" Type="http://schemas.openxmlformats.org/officeDocument/2006/relationships/image" Target="../media/image48.pn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2839296" y="687388"/>
            <a:ext cx="3465416" cy="3087999"/>
          </a:xfrm>
          <a:prstGeom prst="rect">
            <a:avLst/>
          </a:prstGeom>
          <a:noFill/>
          <a:ln>
            <a:noFill/>
          </a:ln>
        </p:spPr>
      </p:pic>
      <p:sp>
        <p:nvSpPr>
          <p:cNvPr id="55" name="Google Shape;55;p13"/>
          <p:cNvSpPr txBox="1"/>
          <p:nvPr/>
        </p:nvSpPr>
        <p:spPr>
          <a:xfrm>
            <a:off x="635800" y="687400"/>
            <a:ext cx="2203500" cy="14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Bungee Outline"/>
                <a:ea typeface="Bungee Outline"/>
                <a:cs typeface="Bungee Outline"/>
                <a:sym typeface="Bungee Outline"/>
              </a:rPr>
              <a:t>Toxocara Cati</a:t>
            </a:r>
            <a:endParaRPr b="1" sz="1500">
              <a:latin typeface="Bungee Outline"/>
              <a:ea typeface="Bungee Outline"/>
              <a:cs typeface="Bungee Outline"/>
              <a:sym typeface="Bungee Outline"/>
            </a:endParaRPr>
          </a:p>
          <a:p>
            <a:pPr indent="0" lvl="0" marL="0" rtl="0" algn="l">
              <a:spcBef>
                <a:spcPts val="0"/>
              </a:spcBef>
              <a:spcAft>
                <a:spcPts val="0"/>
              </a:spcAft>
              <a:buClr>
                <a:schemeClr val="dk1"/>
              </a:buClr>
              <a:buSzPts val="1100"/>
              <a:buFont typeface="Arial"/>
              <a:buNone/>
            </a:pPr>
            <a:r>
              <a:rPr lang="en">
                <a:solidFill>
                  <a:schemeClr val="dk1"/>
                </a:solidFill>
              </a:rPr>
              <a:t>A Neglected Zoonotic Parasite and Public Health Concern</a:t>
            </a:r>
            <a:endParaRPr b="1" sz="1500">
              <a:latin typeface="Bungee Outline"/>
              <a:ea typeface="Bungee Outline"/>
              <a:cs typeface="Bungee Outline"/>
              <a:sym typeface="Bungee Outline"/>
            </a:endParaRPr>
          </a:p>
        </p:txBody>
      </p:sp>
      <p:pic>
        <p:nvPicPr>
          <p:cNvPr descr="Image result for toxocara transparent" id="56" name="Google Shape;56;p13"/>
          <p:cNvPicPr preferRelativeResize="0"/>
          <p:nvPr/>
        </p:nvPicPr>
        <p:blipFill>
          <a:blip r:embed="rId5">
            <a:alphaModFix/>
          </a:blip>
          <a:stretch>
            <a:fillRect/>
          </a:stretch>
        </p:blipFill>
        <p:spPr>
          <a:xfrm>
            <a:off x="5875475" y="2167738"/>
            <a:ext cx="710750" cy="808025"/>
          </a:xfrm>
          <a:prstGeom prst="rect">
            <a:avLst/>
          </a:prstGeom>
          <a:noFill/>
          <a:ln>
            <a:noFill/>
          </a:ln>
        </p:spPr>
      </p:pic>
      <p:pic>
        <p:nvPicPr>
          <p:cNvPr descr="Image result for toxocara transparent" id="57" name="Google Shape;57;p13"/>
          <p:cNvPicPr preferRelativeResize="0"/>
          <p:nvPr/>
        </p:nvPicPr>
        <p:blipFill>
          <a:blip r:embed="rId5">
            <a:alphaModFix/>
          </a:blip>
          <a:stretch>
            <a:fillRect/>
          </a:stretch>
        </p:blipFill>
        <p:spPr>
          <a:xfrm>
            <a:off x="6067675" y="2662350"/>
            <a:ext cx="710750" cy="808025"/>
          </a:xfrm>
          <a:prstGeom prst="rect">
            <a:avLst/>
          </a:prstGeom>
          <a:noFill/>
          <a:ln>
            <a:noFill/>
          </a:ln>
        </p:spPr>
      </p:pic>
      <p:pic>
        <p:nvPicPr>
          <p:cNvPr descr="Image result for toxocara transparent" id="58" name="Google Shape;58;p13"/>
          <p:cNvPicPr preferRelativeResize="0"/>
          <p:nvPr/>
        </p:nvPicPr>
        <p:blipFill>
          <a:blip r:embed="rId5">
            <a:alphaModFix/>
          </a:blip>
          <a:stretch>
            <a:fillRect/>
          </a:stretch>
        </p:blipFill>
        <p:spPr>
          <a:xfrm>
            <a:off x="5661300" y="2951025"/>
            <a:ext cx="710750" cy="808025"/>
          </a:xfrm>
          <a:prstGeom prst="rect">
            <a:avLst/>
          </a:prstGeom>
          <a:noFill/>
          <a:ln>
            <a:noFill/>
          </a:ln>
        </p:spPr>
      </p:pic>
      <p:sp>
        <p:nvSpPr>
          <p:cNvPr id="59" name="Google Shape;59;p13"/>
          <p:cNvSpPr/>
          <p:nvPr/>
        </p:nvSpPr>
        <p:spPr>
          <a:xfrm>
            <a:off x="4833900" y="381500"/>
            <a:ext cx="1876800" cy="9207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nvSpPr>
        <p:spPr>
          <a:xfrm>
            <a:off x="4957825" y="434625"/>
            <a:ext cx="1938900" cy="5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uckiest Guy"/>
                <a:ea typeface="Luckiest Guy"/>
                <a:cs typeface="Luckiest Guy"/>
                <a:sym typeface="Luckiest Guy"/>
              </a:rPr>
              <a:t>Keep your Albendazole away from</a:t>
            </a:r>
            <a:r>
              <a:rPr lang="en">
                <a:latin typeface="Luckiest Guy"/>
                <a:ea typeface="Luckiest Guy"/>
                <a:cs typeface="Luckiest Guy"/>
                <a:sym typeface="Luckiest Guy"/>
              </a:rPr>
              <a:t> my babies!</a:t>
            </a:r>
            <a:endParaRPr>
              <a:latin typeface="Luckiest Guy"/>
              <a:ea typeface="Luckiest Guy"/>
              <a:cs typeface="Luckiest Guy"/>
              <a:sym typeface="Luckiest Guy"/>
            </a:endParaRPr>
          </a:p>
        </p:txBody>
      </p:sp>
      <p:pic>
        <p:nvPicPr>
          <p:cNvPr descr="Image result for pacifier transparent clipart" id="61" name="Google Shape;61;p13"/>
          <p:cNvPicPr preferRelativeResize="0"/>
          <p:nvPr/>
        </p:nvPicPr>
        <p:blipFill>
          <a:blip r:embed="rId6">
            <a:alphaModFix/>
          </a:blip>
          <a:stretch>
            <a:fillRect/>
          </a:stretch>
        </p:blipFill>
        <p:spPr>
          <a:xfrm>
            <a:off x="6250025" y="3011175"/>
            <a:ext cx="346051" cy="376425"/>
          </a:xfrm>
          <a:prstGeom prst="rect">
            <a:avLst/>
          </a:prstGeom>
          <a:noFill/>
          <a:ln>
            <a:noFill/>
          </a:ln>
        </p:spPr>
      </p:pic>
      <p:pic>
        <p:nvPicPr>
          <p:cNvPr id="62" name="Google Shape;62;p13"/>
          <p:cNvPicPr preferRelativeResize="0"/>
          <p:nvPr/>
        </p:nvPicPr>
        <p:blipFill>
          <a:blip r:embed="rId7">
            <a:alphaModFix/>
          </a:blip>
          <a:stretch>
            <a:fillRect/>
          </a:stretch>
        </p:blipFill>
        <p:spPr>
          <a:xfrm>
            <a:off x="6586225" y="2947653"/>
            <a:ext cx="294228" cy="503473"/>
          </a:xfrm>
          <a:prstGeom prst="rect">
            <a:avLst/>
          </a:prstGeom>
          <a:noFill/>
          <a:ln>
            <a:noFill/>
          </a:ln>
        </p:spPr>
      </p:pic>
      <p:pic>
        <p:nvPicPr>
          <p:cNvPr id="63" name="Google Shape;63;p13"/>
          <p:cNvPicPr preferRelativeResize="0"/>
          <p:nvPr/>
        </p:nvPicPr>
        <p:blipFill>
          <a:blip r:embed="rId8">
            <a:alphaModFix/>
          </a:blip>
          <a:stretch>
            <a:fillRect/>
          </a:stretch>
        </p:blipFill>
        <p:spPr>
          <a:xfrm rot="-3581522">
            <a:off x="5859072" y="2626947"/>
            <a:ext cx="315229" cy="236408"/>
          </a:xfrm>
          <a:prstGeom prst="rect">
            <a:avLst/>
          </a:prstGeom>
          <a:noFill/>
          <a:ln>
            <a:noFill/>
          </a:ln>
        </p:spPr>
      </p:pic>
      <p:pic>
        <p:nvPicPr>
          <p:cNvPr id="64" name="Google Shape;64;p13"/>
          <p:cNvPicPr preferRelativeResize="0"/>
          <p:nvPr/>
        </p:nvPicPr>
        <p:blipFill>
          <a:blip r:embed="rId9">
            <a:alphaModFix/>
          </a:blip>
          <a:stretch>
            <a:fillRect/>
          </a:stretch>
        </p:blipFill>
        <p:spPr>
          <a:xfrm>
            <a:off x="5816075" y="3318147"/>
            <a:ext cx="401193" cy="267725"/>
          </a:xfrm>
          <a:prstGeom prst="rect">
            <a:avLst/>
          </a:prstGeom>
          <a:noFill/>
          <a:ln>
            <a:noFill/>
          </a:ln>
        </p:spPr>
      </p:pic>
      <p:pic>
        <p:nvPicPr>
          <p:cNvPr id="65" name="Google Shape;65;p13"/>
          <p:cNvPicPr preferRelativeResize="0"/>
          <p:nvPr/>
        </p:nvPicPr>
        <p:blipFill rotWithShape="1">
          <a:blip r:embed="rId10">
            <a:alphaModFix/>
          </a:blip>
          <a:srcRect b="210" l="1540" r="-1540" t="-210"/>
          <a:stretch/>
        </p:blipFill>
        <p:spPr>
          <a:xfrm rot="647949">
            <a:off x="4753929" y="2631454"/>
            <a:ext cx="1274593" cy="1274593"/>
          </a:xfrm>
          <a:prstGeom prst="rect">
            <a:avLst/>
          </a:prstGeom>
          <a:noFill/>
          <a:ln>
            <a:noFill/>
          </a:ln>
        </p:spPr>
      </p:pic>
      <p:pic>
        <p:nvPicPr>
          <p:cNvPr id="66" name="Google Shape;66;p13"/>
          <p:cNvPicPr preferRelativeResize="0"/>
          <p:nvPr/>
        </p:nvPicPr>
        <p:blipFill>
          <a:blip r:embed="rId11">
            <a:alphaModFix/>
          </a:blip>
          <a:stretch>
            <a:fillRect/>
          </a:stretch>
        </p:blipFill>
        <p:spPr>
          <a:xfrm>
            <a:off x="6057825" y="2080265"/>
            <a:ext cx="346050" cy="302222"/>
          </a:xfrm>
          <a:prstGeom prst="rect">
            <a:avLst/>
          </a:prstGeom>
          <a:noFill/>
          <a:ln>
            <a:noFill/>
          </a:ln>
        </p:spPr>
      </p:pic>
      <p:pic>
        <p:nvPicPr>
          <p:cNvPr id="67" name="Google Shape;67;p13"/>
          <p:cNvPicPr preferRelativeResize="0"/>
          <p:nvPr/>
        </p:nvPicPr>
        <p:blipFill rotWithShape="1">
          <a:blip r:embed="rId12">
            <a:alphaModFix/>
          </a:blip>
          <a:srcRect b="56947" l="0" r="0" t="17020"/>
          <a:stretch/>
        </p:blipFill>
        <p:spPr>
          <a:xfrm>
            <a:off x="5837275" y="2402350"/>
            <a:ext cx="748950" cy="136938"/>
          </a:xfrm>
          <a:prstGeom prst="rect">
            <a:avLst/>
          </a:prstGeom>
          <a:noFill/>
          <a:ln>
            <a:noFill/>
          </a:ln>
        </p:spPr>
      </p:pic>
      <p:pic>
        <p:nvPicPr>
          <p:cNvPr id="68" name="Google Shape;68;p13"/>
          <p:cNvPicPr preferRelativeResize="0"/>
          <p:nvPr/>
        </p:nvPicPr>
        <p:blipFill rotWithShape="1">
          <a:blip r:embed="rId12">
            <a:alphaModFix/>
          </a:blip>
          <a:srcRect b="56947" l="0" r="0" t="17020"/>
          <a:stretch/>
        </p:blipFill>
        <p:spPr>
          <a:xfrm>
            <a:off x="6029475" y="2904900"/>
            <a:ext cx="748950" cy="136938"/>
          </a:xfrm>
          <a:prstGeom prst="rect">
            <a:avLst/>
          </a:prstGeom>
          <a:noFill/>
          <a:ln>
            <a:noFill/>
          </a:ln>
        </p:spPr>
      </p:pic>
      <p:pic>
        <p:nvPicPr>
          <p:cNvPr id="69" name="Google Shape;69;p13"/>
          <p:cNvPicPr preferRelativeResize="0"/>
          <p:nvPr/>
        </p:nvPicPr>
        <p:blipFill rotWithShape="1">
          <a:blip r:embed="rId12">
            <a:alphaModFix/>
          </a:blip>
          <a:srcRect b="56947" l="0" r="0" t="17020"/>
          <a:stretch/>
        </p:blipFill>
        <p:spPr>
          <a:xfrm>
            <a:off x="5623100" y="3200275"/>
            <a:ext cx="748950" cy="136938"/>
          </a:xfrm>
          <a:prstGeom prst="rect">
            <a:avLst/>
          </a:prstGeom>
          <a:noFill/>
          <a:ln>
            <a:noFill/>
          </a:ln>
        </p:spPr>
      </p:pic>
      <p:pic>
        <p:nvPicPr>
          <p:cNvPr id="70" name="Google Shape;70;p13"/>
          <p:cNvPicPr preferRelativeResize="0"/>
          <p:nvPr/>
        </p:nvPicPr>
        <p:blipFill>
          <a:blip r:embed="rId13">
            <a:alphaModFix/>
          </a:blip>
          <a:stretch>
            <a:fillRect/>
          </a:stretch>
        </p:blipFill>
        <p:spPr>
          <a:xfrm>
            <a:off x="6095013" y="2531450"/>
            <a:ext cx="271663" cy="136950"/>
          </a:xfrm>
          <a:prstGeom prst="rect">
            <a:avLst/>
          </a:prstGeom>
          <a:noFill/>
          <a:ln>
            <a:noFill/>
          </a:ln>
        </p:spPr>
      </p:pic>
      <p:sp>
        <p:nvSpPr>
          <p:cNvPr id="71" name="Google Shape;71;p13"/>
          <p:cNvSpPr/>
          <p:nvPr/>
        </p:nvSpPr>
        <p:spPr>
          <a:xfrm>
            <a:off x="6428125" y="1641019"/>
            <a:ext cx="1165500" cy="503400"/>
          </a:xfrm>
          <a:prstGeom prst="wedgeEllipseCallout">
            <a:avLst>
              <a:gd fmla="val -38509" name="adj1"/>
              <a:gd fmla="val 6704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txBox="1"/>
          <p:nvPr/>
        </p:nvSpPr>
        <p:spPr>
          <a:xfrm>
            <a:off x="6542225" y="1676475"/>
            <a:ext cx="1125900" cy="18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Indie Flower"/>
                <a:ea typeface="Indie Flower"/>
                <a:cs typeface="Indie Flower"/>
                <a:sym typeface="Indie Flower"/>
              </a:rPr>
              <a:t>Goo - goo.</a:t>
            </a:r>
            <a:endParaRPr>
              <a:latin typeface="Indie Flower"/>
              <a:ea typeface="Indie Flower"/>
              <a:cs typeface="Indie Flower"/>
              <a:sym typeface="Indie Flower"/>
            </a:endParaRPr>
          </a:p>
        </p:txBody>
      </p:sp>
      <p:sp>
        <p:nvSpPr>
          <p:cNvPr id="73" name="Google Shape;73;p13"/>
          <p:cNvSpPr txBox="1"/>
          <p:nvPr/>
        </p:nvSpPr>
        <p:spPr>
          <a:xfrm flipH="1">
            <a:off x="803700" y="3775375"/>
            <a:ext cx="3842100" cy="14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Sienna Meneses</a:t>
            </a:r>
            <a:endParaRPr/>
          </a:p>
          <a:p>
            <a:pPr indent="0" lvl="0" marL="0" rtl="0" algn="l">
              <a:spcBef>
                <a:spcPts val="0"/>
              </a:spcBef>
              <a:spcAft>
                <a:spcPts val="0"/>
              </a:spcAft>
              <a:buNone/>
            </a:pPr>
            <a:r>
              <a:rPr lang="en"/>
              <a:t>Yo San University</a:t>
            </a:r>
            <a:endParaRPr/>
          </a:p>
          <a:p>
            <a:pPr indent="0" lvl="0" marL="0" rtl="0" algn="l">
              <a:spcBef>
                <a:spcPts val="0"/>
              </a:spcBef>
              <a:spcAft>
                <a:spcPts val="0"/>
              </a:spcAft>
              <a:buNone/>
            </a:pPr>
            <a:r>
              <a:rPr lang="en"/>
              <a:t>Principles of Public Health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2"/>
          <p:cNvSpPr txBox="1"/>
          <p:nvPr>
            <p:ph idx="1" type="subTitle"/>
          </p:nvPr>
        </p:nvSpPr>
        <p:spPr>
          <a:xfrm>
            <a:off x="513610" y="424500"/>
            <a:ext cx="8520600" cy="42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t>At-Risk Populations</a:t>
            </a:r>
            <a:endParaRPr b="1" sz="1300"/>
          </a:p>
          <a:p>
            <a:pPr indent="0" lvl="0" marL="0" rtl="0" algn="l">
              <a:spcBef>
                <a:spcPts val="0"/>
              </a:spcBef>
              <a:spcAft>
                <a:spcPts val="0"/>
              </a:spcAft>
              <a:buNone/>
            </a:pPr>
            <a:r>
              <a:rPr lang="en" sz="1300"/>
              <a:t>	Children (especially in playgrounds and sandboxes)</a:t>
            </a:r>
            <a:endParaRPr sz="1300"/>
          </a:p>
          <a:p>
            <a:pPr indent="0" lvl="0" marL="0" rtl="0" algn="l">
              <a:spcBef>
                <a:spcPts val="0"/>
              </a:spcBef>
              <a:spcAft>
                <a:spcPts val="0"/>
              </a:spcAft>
              <a:buNone/>
            </a:pPr>
            <a:r>
              <a:rPr lang="en" sz="1300"/>
              <a:t>	Pet owners and individuals with frequent soil exposure</a:t>
            </a:r>
            <a:endParaRPr sz="1300"/>
          </a:p>
          <a:p>
            <a:pPr indent="0" lvl="0" marL="0" rtl="0" algn="l">
              <a:spcBef>
                <a:spcPts val="0"/>
              </a:spcBef>
              <a:spcAft>
                <a:spcPts val="0"/>
              </a:spcAft>
              <a:buNone/>
            </a:pPr>
            <a:r>
              <a:rPr lang="en" sz="1300"/>
              <a:t>	Immunocompromised individuals</a:t>
            </a:r>
            <a:endParaRPr sz="1300"/>
          </a:p>
          <a:p>
            <a:pPr indent="0" lvl="0" marL="0" rtl="0" algn="l">
              <a:spcBef>
                <a:spcPts val="0"/>
              </a:spcBef>
              <a:spcAft>
                <a:spcPts val="0"/>
              </a:spcAft>
              <a:buNone/>
            </a:pPr>
            <a:r>
              <a:rPr b="1" lang="en" sz="1300"/>
              <a:t>Environmental Persistence</a:t>
            </a:r>
            <a:endParaRPr b="1" sz="1300"/>
          </a:p>
          <a:p>
            <a:pPr indent="0" lvl="0" marL="0" rtl="0" algn="l">
              <a:spcBef>
                <a:spcPts val="0"/>
              </a:spcBef>
              <a:spcAft>
                <a:spcPts val="0"/>
              </a:spcAft>
              <a:buNone/>
            </a:pPr>
            <a:r>
              <a:rPr lang="en" sz="1300"/>
              <a:t>	Eggs can survive in soil for years, making eradication difficult</a:t>
            </a:r>
            <a:endParaRPr sz="1300"/>
          </a:p>
          <a:p>
            <a:pPr indent="0" lvl="0" marL="0" rtl="0" algn="l">
              <a:spcBef>
                <a:spcPts val="0"/>
              </a:spcBef>
              <a:spcAft>
                <a:spcPts val="0"/>
              </a:spcAft>
              <a:buNone/>
            </a:pPr>
            <a:r>
              <a:rPr lang="en" sz="1300"/>
              <a:t>          Contamination of public spaces (parks, sandboxes) increases exposure risk</a:t>
            </a:r>
            <a:endParaRPr sz="1300"/>
          </a:p>
          <a:p>
            <a:pPr indent="0" lvl="0" marL="0" rtl="0" algn="l">
              <a:spcBef>
                <a:spcPts val="0"/>
              </a:spcBef>
              <a:spcAft>
                <a:spcPts val="0"/>
              </a:spcAft>
              <a:buNone/>
            </a:pPr>
            <a:r>
              <a:rPr b="1" lang="en" sz="1300"/>
              <a:t>Health Impact</a:t>
            </a:r>
            <a:endParaRPr b="1" sz="1300"/>
          </a:p>
          <a:p>
            <a:pPr indent="0" lvl="0" marL="0" rtl="0" algn="l">
              <a:spcBef>
                <a:spcPts val="0"/>
              </a:spcBef>
              <a:spcAft>
                <a:spcPts val="0"/>
              </a:spcAft>
              <a:buNone/>
            </a:pPr>
            <a:r>
              <a:rPr lang="en" sz="1300"/>
              <a:t>        Often asymptomatic → contributes to underdiagnosis</a:t>
            </a:r>
            <a:endParaRPr sz="1300"/>
          </a:p>
          <a:p>
            <a:pPr indent="0" lvl="0" marL="0" rtl="0" algn="l">
              <a:spcBef>
                <a:spcPts val="0"/>
              </a:spcBef>
              <a:spcAft>
                <a:spcPts val="0"/>
              </a:spcAft>
              <a:buNone/>
            </a:pPr>
            <a:r>
              <a:rPr lang="en" sz="1300"/>
              <a:t>        Can cause ocular toxocariasis → vision loss (~700 cases/year in U.S.)</a:t>
            </a:r>
            <a:endParaRPr sz="1300"/>
          </a:p>
          <a:p>
            <a:pPr indent="0" lvl="0" marL="0" rtl="0" algn="l">
              <a:spcBef>
                <a:spcPts val="0"/>
              </a:spcBef>
              <a:spcAft>
                <a:spcPts val="0"/>
              </a:spcAft>
              <a:buNone/>
            </a:pPr>
            <a:r>
              <a:rPr lang="en" sz="1300"/>
              <a:t>        Larval migration may affect liver, lungs, and other organs</a:t>
            </a:r>
            <a:endParaRPr sz="1300"/>
          </a:p>
          <a:p>
            <a:pPr indent="0" lvl="0" marL="0" rtl="0" algn="l">
              <a:spcBef>
                <a:spcPts val="0"/>
              </a:spcBef>
              <a:spcAft>
                <a:spcPts val="0"/>
              </a:spcAft>
              <a:buNone/>
            </a:pPr>
            <a:r>
              <a:rPr b="1" lang="en" sz="1300"/>
              <a:t>Epidemiological Significance</a:t>
            </a:r>
            <a:endParaRPr b="1" sz="1300"/>
          </a:p>
          <a:p>
            <a:pPr indent="0" lvl="0" marL="0" rtl="0" algn="l">
              <a:spcBef>
                <a:spcPts val="0"/>
              </a:spcBef>
              <a:spcAft>
                <a:spcPts val="0"/>
              </a:spcAft>
              <a:buNone/>
            </a:pPr>
            <a:r>
              <a:rPr lang="en" sz="1300"/>
              <a:t>        Approximately 14% of people in the U.S. have been exposed</a:t>
            </a:r>
            <a:endParaRPr sz="1300"/>
          </a:p>
          <a:p>
            <a:pPr indent="0" lvl="0" marL="0" rtl="0" algn="l">
              <a:spcBef>
                <a:spcPts val="0"/>
              </a:spcBef>
              <a:spcAft>
                <a:spcPts val="0"/>
              </a:spcAft>
              <a:buNone/>
            </a:pPr>
            <a:r>
              <a:rPr lang="en" sz="1300"/>
              <a:t>	Represents a neglected but widespread zoonotic infection</a:t>
            </a:r>
            <a:endParaRPr sz="1300"/>
          </a:p>
          <a:p>
            <a:pPr indent="0" lvl="0" marL="0" rtl="0" algn="l">
              <a:spcBef>
                <a:spcPts val="0"/>
              </a:spcBef>
              <a:spcAft>
                <a:spcPts val="0"/>
              </a:spcAft>
              <a:buNone/>
            </a:pPr>
            <a:r>
              <a:rPr b="1" lang="en" sz="1300"/>
              <a:t>Health Disparities</a:t>
            </a:r>
            <a:endParaRPr b="1" sz="1300"/>
          </a:p>
          <a:p>
            <a:pPr indent="0" lvl="0" marL="0" rtl="0" algn="l">
              <a:spcBef>
                <a:spcPts val="0"/>
              </a:spcBef>
              <a:spcAft>
                <a:spcPts val="0"/>
              </a:spcAft>
              <a:buNone/>
            </a:pPr>
            <a:r>
              <a:rPr lang="en" sz="1300"/>
              <a:t>	Higher risk in communities with limited access to veterinary care and sanitation</a:t>
            </a:r>
            <a:endParaRPr sz="1300"/>
          </a:p>
          <a:p>
            <a:pPr indent="0" lvl="0" marL="0" rtl="0" algn="l">
              <a:spcBef>
                <a:spcPts val="0"/>
              </a:spcBef>
              <a:spcAft>
                <a:spcPts val="0"/>
              </a:spcAft>
              <a:buNone/>
            </a:pPr>
            <a:r>
              <a:rPr lang="en" sz="1300"/>
              <a:t>	Stray/untreated animal populations increase environmental contamination</a:t>
            </a:r>
            <a:endParaRPr sz="1300"/>
          </a:p>
          <a:p>
            <a:pPr indent="0" lvl="0" marL="0" rtl="0" algn="l">
              <a:spcBef>
                <a:spcPts val="0"/>
              </a:spcBef>
              <a:spcAft>
                <a:spcPts val="0"/>
              </a:spcAft>
              <a:buNone/>
            </a:pPr>
            <a:r>
              <a:rPr lang="en" sz="1300"/>
              <a:t>Preventable, yet persistent due to environmental durability and gaps in public awareness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
        <p:nvSpPr>
          <p:cNvPr id="185" name="Google Shape;185;p22"/>
          <p:cNvSpPr txBox="1"/>
          <p:nvPr/>
        </p:nvSpPr>
        <p:spPr>
          <a:xfrm>
            <a:off x="277091" y="-7"/>
            <a:ext cx="6305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Alfa Slab One"/>
                <a:ea typeface="Alfa Slab One"/>
                <a:cs typeface="Alfa Slab One"/>
                <a:sym typeface="Alfa Slab One"/>
              </a:rPr>
              <a:t>Public Health Implications </a:t>
            </a:r>
            <a:endParaRPr b="1" sz="1800">
              <a:solidFill>
                <a:schemeClr val="dk2"/>
              </a:solidFill>
              <a:latin typeface="Alfa Slab One"/>
              <a:ea typeface="Alfa Slab One"/>
              <a:cs typeface="Alfa Slab One"/>
              <a:sym typeface="Alfa Slab On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p23"/>
          <p:cNvSpPr txBox="1"/>
          <p:nvPr/>
        </p:nvSpPr>
        <p:spPr>
          <a:xfrm>
            <a:off x="1079500" y="1174750"/>
            <a:ext cx="4000500" cy="36618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txBox="1"/>
          <p:nvPr/>
        </p:nvSpPr>
        <p:spPr>
          <a:xfrm>
            <a:off x="1111025" y="1213350"/>
            <a:ext cx="3883800" cy="3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484848"/>
              </a:solidFill>
              <a:highlight>
                <a:srgbClr val="FFFFFF"/>
              </a:highlight>
            </a:endParaRPr>
          </a:p>
          <a:p>
            <a:pPr indent="-298450" lvl="0" marL="457200" rtl="0" algn="l">
              <a:spcBef>
                <a:spcPts val="0"/>
              </a:spcBef>
              <a:spcAft>
                <a:spcPts val="0"/>
              </a:spcAft>
              <a:buSzPts val="1100"/>
              <a:buChar char="●"/>
            </a:pPr>
            <a:r>
              <a:rPr lang="en" sz="1100">
                <a:highlight>
                  <a:srgbClr val="FFFFFF"/>
                </a:highlight>
              </a:rPr>
              <a:t>The </a:t>
            </a:r>
            <a:r>
              <a:rPr lang="en" sz="1100" u="sng">
                <a:highlight>
                  <a:srgbClr val="FFFFFF"/>
                </a:highlight>
              </a:rPr>
              <a:t>adult worms</a:t>
            </a:r>
            <a:r>
              <a:rPr lang="en" sz="1100">
                <a:highlight>
                  <a:srgbClr val="FFFFFF"/>
                </a:highlight>
              </a:rPr>
              <a:t> live in the </a:t>
            </a:r>
            <a:r>
              <a:rPr b="1" lang="en" sz="1100">
                <a:highlight>
                  <a:srgbClr val="FFFFFF"/>
                </a:highlight>
              </a:rPr>
              <a:t>small intestine </a:t>
            </a:r>
            <a:r>
              <a:rPr lang="en" sz="1100">
                <a:highlight>
                  <a:srgbClr val="FFFFFF"/>
                </a:highlight>
              </a:rPr>
              <a:t>and the </a:t>
            </a:r>
            <a:r>
              <a:rPr lang="en" sz="1100" u="sng">
                <a:highlight>
                  <a:srgbClr val="FFFFFF"/>
                </a:highlight>
              </a:rPr>
              <a:t>eggs</a:t>
            </a:r>
            <a:r>
              <a:rPr lang="en" sz="1100">
                <a:highlight>
                  <a:srgbClr val="FFFFFF"/>
                </a:highlight>
              </a:rPr>
              <a:t> are passed in the </a:t>
            </a:r>
            <a:r>
              <a:rPr b="1" lang="en" sz="1100">
                <a:highlight>
                  <a:srgbClr val="FFFFFF"/>
                </a:highlight>
              </a:rPr>
              <a:t>feces</a:t>
            </a:r>
            <a:r>
              <a:rPr lang="en" sz="1100">
                <a:highlight>
                  <a:srgbClr val="FFFFFF"/>
                </a:highlight>
              </a:rPr>
              <a:t> of the cat, into the soil (in which it can live for </a:t>
            </a:r>
            <a:r>
              <a:rPr b="1" lang="en" sz="1100">
                <a:highlight>
                  <a:srgbClr val="FFFFFF"/>
                </a:highlight>
              </a:rPr>
              <a:t>several years</a:t>
            </a:r>
            <a:r>
              <a:rPr lang="en" sz="1100">
                <a:highlight>
                  <a:srgbClr val="FFFFFF"/>
                </a:highlight>
              </a:rPr>
              <a:t>).</a:t>
            </a:r>
            <a:endParaRPr sz="1100">
              <a:highlight>
                <a:srgbClr val="FFFFFF"/>
              </a:highlight>
            </a:endParaRPr>
          </a:p>
          <a:p>
            <a:pPr indent="0" lvl="0" marL="457200" rtl="0" algn="l">
              <a:spcBef>
                <a:spcPts val="0"/>
              </a:spcBef>
              <a:spcAft>
                <a:spcPts val="0"/>
              </a:spcAft>
              <a:buNone/>
            </a:pPr>
            <a:r>
              <a:t/>
            </a:r>
            <a:endParaRPr sz="1100" u="sng">
              <a:highlight>
                <a:srgbClr val="FFFFFF"/>
              </a:highlight>
            </a:endParaRPr>
          </a:p>
          <a:p>
            <a:pPr indent="0" lvl="0" marL="457200" rtl="0" algn="l">
              <a:spcBef>
                <a:spcPts val="0"/>
              </a:spcBef>
              <a:spcAft>
                <a:spcPts val="0"/>
              </a:spcAft>
              <a:buNone/>
            </a:pPr>
            <a:r>
              <a:t/>
            </a:r>
            <a:endParaRPr sz="1100" u="sng">
              <a:highlight>
                <a:srgbClr val="FFFFFF"/>
              </a:highlight>
            </a:endParaRPr>
          </a:p>
          <a:p>
            <a:pPr indent="0" lvl="0" marL="457200" rtl="0" algn="l">
              <a:spcBef>
                <a:spcPts val="0"/>
              </a:spcBef>
              <a:spcAft>
                <a:spcPts val="0"/>
              </a:spcAft>
              <a:buNone/>
            </a:pPr>
            <a:r>
              <a:t/>
            </a:r>
            <a:endParaRPr sz="1100" u="sng">
              <a:highlight>
                <a:srgbClr val="FFFFFF"/>
              </a:highlight>
            </a:endParaRPr>
          </a:p>
          <a:p>
            <a:pPr indent="-298450" lvl="0" marL="457200" rtl="0" algn="l">
              <a:spcBef>
                <a:spcPts val="0"/>
              </a:spcBef>
              <a:spcAft>
                <a:spcPts val="0"/>
              </a:spcAft>
              <a:buSzPts val="1100"/>
              <a:buChar char="●"/>
            </a:pPr>
            <a:r>
              <a:rPr lang="en" sz="1100">
                <a:highlight>
                  <a:srgbClr val="FFFFFF"/>
                </a:highlight>
              </a:rPr>
              <a:t> The egg passed contains a single cell, and after a period of time in the environment, two </a:t>
            </a:r>
            <a:r>
              <a:rPr i="1" lang="en" sz="1100">
                <a:highlight>
                  <a:srgbClr val="FFFFFF"/>
                </a:highlight>
              </a:rPr>
              <a:t>molts </a:t>
            </a:r>
            <a:r>
              <a:rPr lang="en" sz="1100">
                <a:highlight>
                  <a:srgbClr val="FFFFFF"/>
                </a:highlight>
              </a:rPr>
              <a:t>occur within the eggshell. </a:t>
            </a:r>
            <a:endParaRPr sz="1100">
              <a:highlight>
                <a:srgbClr val="FFFFFF"/>
              </a:highlight>
            </a:endParaRPr>
          </a:p>
          <a:p>
            <a:pPr indent="-298450" lvl="1" marL="914400" rtl="0" algn="l">
              <a:spcBef>
                <a:spcPts val="0"/>
              </a:spcBef>
              <a:spcAft>
                <a:spcPts val="0"/>
              </a:spcAft>
              <a:buSzPts val="1100"/>
              <a:buChar char="○"/>
            </a:pPr>
            <a:r>
              <a:rPr lang="en" sz="1100" u="sng">
                <a:highlight>
                  <a:srgbClr val="FFFFFF"/>
                </a:highlight>
              </a:rPr>
              <a:t>Infective larvae produced. </a:t>
            </a:r>
            <a:endParaRPr sz="1100" u="sng">
              <a:highlight>
                <a:srgbClr val="FFFFFF"/>
              </a:highlight>
            </a:endParaRPr>
          </a:p>
          <a:p>
            <a:pPr indent="0" lvl="0" marL="0" rtl="0" algn="l">
              <a:spcBef>
                <a:spcPts val="0"/>
              </a:spcBef>
              <a:spcAft>
                <a:spcPts val="0"/>
              </a:spcAft>
              <a:buNone/>
            </a:pPr>
            <a:r>
              <a:t/>
            </a:r>
            <a:endParaRPr sz="1100" u="sng">
              <a:highlight>
                <a:srgbClr val="FFFFFF"/>
              </a:highlight>
            </a:endParaRPr>
          </a:p>
          <a:p>
            <a:pPr indent="0" lvl="0" marL="0" rtl="0" algn="l">
              <a:spcBef>
                <a:spcPts val="0"/>
              </a:spcBef>
              <a:spcAft>
                <a:spcPts val="0"/>
              </a:spcAft>
              <a:buNone/>
            </a:pPr>
            <a:r>
              <a:t/>
            </a:r>
            <a:endParaRPr sz="1100" u="sng">
              <a:highlight>
                <a:srgbClr val="FFFFFF"/>
              </a:highlight>
            </a:endParaRPr>
          </a:p>
          <a:p>
            <a:pPr indent="0" lvl="0" marL="0" rtl="0" algn="l">
              <a:spcBef>
                <a:spcPts val="0"/>
              </a:spcBef>
              <a:spcAft>
                <a:spcPts val="0"/>
              </a:spcAft>
              <a:buNone/>
            </a:pPr>
            <a:r>
              <a:t/>
            </a:r>
            <a:endParaRPr sz="1100" u="sng">
              <a:highlight>
                <a:srgbClr val="FFFFFF"/>
              </a:highlight>
            </a:endParaRPr>
          </a:p>
          <a:p>
            <a:pPr indent="-298450" lvl="0" marL="457200" rtl="0" algn="l">
              <a:spcBef>
                <a:spcPts val="0"/>
              </a:spcBef>
              <a:spcAft>
                <a:spcPts val="0"/>
              </a:spcAft>
              <a:buSzPts val="1100"/>
              <a:buChar char="●"/>
            </a:pPr>
            <a:r>
              <a:rPr lang="en" sz="1100">
                <a:highlight>
                  <a:srgbClr val="FFFFFF"/>
                </a:highlight>
              </a:rPr>
              <a:t>Larvae </a:t>
            </a:r>
            <a:r>
              <a:rPr lang="en" sz="1100" u="sng">
                <a:highlight>
                  <a:srgbClr val="FFFFFF"/>
                </a:highlight>
              </a:rPr>
              <a:t>move away</a:t>
            </a:r>
            <a:r>
              <a:rPr lang="en" sz="1100">
                <a:highlight>
                  <a:srgbClr val="FFFFFF"/>
                </a:highlight>
              </a:rPr>
              <a:t> from the GI tract and travel to other organs </a:t>
            </a:r>
            <a:r>
              <a:rPr lang="en" sz="1100" u="sng">
                <a:highlight>
                  <a:srgbClr val="FFFFFF"/>
                </a:highlight>
              </a:rPr>
              <a:t>before commencing development.</a:t>
            </a:r>
            <a:endParaRPr sz="1100">
              <a:highlight>
                <a:srgbClr val="FFFFFF"/>
              </a:highlight>
            </a:endParaRPr>
          </a:p>
          <a:p>
            <a:pPr indent="0" lvl="0" marL="0" marR="0" rtl="0" algn="l">
              <a:lnSpc>
                <a:spcPct val="100000"/>
              </a:lnSpc>
              <a:spcBef>
                <a:spcPts val="0"/>
              </a:spcBef>
              <a:spcAft>
                <a:spcPts val="0"/>
              </a:spcAft>
              <a:buNone/>
            </a:pPr>
            <a:r>
              <a:t/>
            </a:r>
            <a:endParaRPr sz="1100">
              <a:solidFill>
                <a:srgbClr val="484848"/>
              </a:solidFill>
              <a:highlight>
                <a:srgbClr val="FFFFFF"/>
              </a:highlight>
            </a:endParaRPr>
          </a:p>
        </p:txBody>
      </p:sp>
      <p:pic>
        <p:nvPicPr>
          <p:cNvPr id="192" name="Google Shape;192;p23"/>
          <p:cNvPicPr preferRelativeResize="0"/>
          <p:nvPr/>
        </p:nvPicPr>
        <p:blipFill>
          <a:blip r:embed="rId4">
            <a:alphaModFix/>
          </a:blip>
          <a:stretch>
            <a:fillRect/>
          </a:stretch>
        </p:blipFill>
        <p:spPr>
          <a:xfrm>
            <a:off x="4214145" y="1991337"/>
            <a:ext cx="423450" cy="297650"/>
          </a:xfrm>
          <a:prstGeom prst="rect">
            <a:avLst/>
          </a:prstGeom>
          <a:noFill/>
          <a:ln>
            <a:noFill/>
          </a:ln>
        </p:spPr>
      </p:pic>
      <p:pic>
        <p:nvPicPr>
          <p:cNvPr id="193" name="Google Shape;193;p23"/>
          <p:cNvPicPr preferRelativeResize="0"/>
          <p:nvPr/>
        </p:nvPicPr>
        <p:blipFill>
          <a:blip r:embed="rId5">
            <a:alphaModFix/>
          </a:blip>
          <a:stretch>
            <a:fillRect/>
          </a:stretch>
        </p:blipFill>
        <p:spPr>
          <a:xfrm>
            <a:off x="4104500" y="3158825"/>
            <a:ext cx="749600" cy="536550"/>
          </a:xfrm>
          <a:prstGeom prst="rect">
            <a:avLst/>
          </a:prstGeom>
          <a:noFill/>
          <a:ln>
            <a:noFill/>
          </a:ln>
        </p:spPr>
      </p:pic>
      <p:sp>
        <p:nvSpPr>
          <p:cNvPr id="194" name="Google Shape;194;p23"/>
          <p:cNvSpPr txBox="1"/>
          <p:nvPr/>
        </p:nvSpPr>
        <p:spPr>
          <a:xfrm>
            <a:off x="3888700" y="2540000"/>
            <a:ext cx="877800" cy="36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a:t>
            </a:r>
            <a:endParaRPr>
              <a:solidFill>
                <a:srgbClr val="FF0000"/>
              </a:solidFill>
            </a:endParaRPr>
          </a:p>
        </p:txBody>
      </p:sp>
      <p:sp>
        <p:nvSpPr>
          <p:cNvPr id="195" name="Google Shape;195;p23"/>
          <p:cNvSpPr txBox="1"/>
          <p:nvPr/>
        </p:nvSpPr>
        <p:spPr>
          <a:xfrm>
            <a:off x="1327850" y="4299450"/>
            <a:ext cx="35715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rgbClr val="FF0000"/>
                </a:solidFill>
              </a:rPr>
              <a:t>*</a:t>
            </a:r>
            <a:r>
              <a:rPr b="1" i="1" lang="en" sz="1000"/>
              <a:t>Molts:</a:t>
            </a:r>
            <a:r>
              <a:rPr i="1" lang="en" sz="1000"/>
              <a:t> </a:t>
            </a:r>
            <a:r>
              <a:rPr i="1" lang="en" sz="1000">
                <a:solidFill>
                  <a:srgbClr val="FF0000"/>
                </a:solidFill>
              </a:rPr>
              <a:t>shedding</a:t>
            </a:r>
            <a:r>
              <a:rPr i="1" lang="en" sz="1000"/>
              <a:t> succession to make way for new growth.</a:t>
            </a:r>
            <a:endParaRPr i="1" sz="1000"/>
          </a:p>
        </p:txBody>
      </p:sp>
      <p:pic>
        <p:nvPicPr>
          <p:cNvPr descr="Image result for zoonotic clipart" id="196" name="Google Shape;196;p23"/>
          <p:cNvPicPr preferRelativeResize="0"/>
          <p:nvPr/>
        </p:nvPicPr>
        <p:blipFill>
          <a:blip r:embed="rId6">
            <a:alphaModFix/>
          </a:blip>
          <a:stretch>
            <a:fillRect/>
          </a:stretch>
        </p:blipFill>
        <p:spPr>
          <a:xfrm>
            <a:off x="6160875" y="1413050"/>
            <a:ext cx="2234175" cy="2746975"/>
          </a:xfrm>
          <a:prstGeom prst="rect">
            <a:avLst/>
          </a:prstGeom>
          <a:noFill/>
          <a:ln cap="flat" cmpd="sng" w="38100">
            <a:solidFill>
              <a:srgbClr val="000000"/>
            </a:solidFill>
            <a:prstDash val="solid"/>
            <a:round/>
            <a:headEnd len="sm" w="sm" type="none"/>
            <a:tailEnd len="sm" w="sm" type="none"/>
          </a:ln>
        </p:spPr>
      </p:pic>
      <p:sp>
        <p:nvSpPr>
          <p:cNvPr id="197" name="Google Shape;197;p23"/>
          <p:cNvSpPr/>
          <p:nvPr/>
        </p:nvSpPr>
        <p:spPr>
          <a:xfrm>
            <a:off x="260000" y="180875"/>
            <a:ext cx="8636559" cy="844074"/>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gradFill>
                  <a:gsLst>
                    <a:gs pos="0">
                      <a:srgbClr val="FFFFFF"/>
                    </a:gs>
                    <a:gs pos="100000">
                      <a:srgbClr val="B3B3B3"/>
                    </a:gs>
                  </a:gsLst>
                  <a:lin ang="5400012" scaled="0"/>
                </a:gradFill>
                <a:latin typeface="Lily Script One"/>
              </a:rPr>
              <a:t>Life Cycle of Toxocara Cati</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pic>
        <p:nvPicPr>
          <p:cNvPr descr="An external file that holds a picture, illustration, etc.&#10;Object name is cm0230028001.jpg" id="202" name="Google Shape;202;p24" title="Click on image to zoom"/>
          <p:cNvPicPr preferRelativeResize="0"/>
          <p:nvPr/>
        </p:nvPicPr>
        <p:blipFill>
          <a:blip r:embed="rId4">
            <a:alphaModFix/>
          </a:blip>
          <a:stretch>
            <a:fillRect/>
          </a:stretch>
        </p:blipFill>
        <p:spPr>
          <a:xfrm>
            <a:off x="681875" y="486025"/>
            <a:ext cx="4729300" cy="3307474"/>
          </a:xfrm>
          <a:prstGeom prst="rect">
            <a:avLst/>
          </a:prstGeom>
          <a:noFill/>
          <a:ln cap="flat" cmpd="sng" w="28575">
            <a:solidFill>
              <a:srgbClr val="000000"/>
            </a:solidFill>
            <a:prstDash val="solid"/>
            <a:round/>
            <a:headEnd len="sm" w="sm" type="none"/>
            <a:tailEnd len="sm" w="sm" type="none"/>
          </a:ln>
        </p:spPr>
      </p:pic>
      <p:sp>
        <p:nvSpPr>
          <p:cNvPr id="203" name="Google Shape;203;p24"/>
          <p:cNvSpPr txBox="1"/>
          <p:nvPr/>
        </p:nvSpPr>
        <p:spPr>
          <a:xfrm>
            <a:off x="606375" y="4424700"/>
            <a:ext cx="80460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Alfa Slab One"/>
                <a:ea typeface="Alfa Slab One"/>
                <a:cs typeface="Alfa Slab One"/>
                <a:sym typeface="Alfa Slab One"/>
              </a:rPr>
              <a:t>Toxocara Cati </a:t>
            </a:r>
            <a:r>
              <a:rPr b="1" lang="en" sz="3000">
                <a:latin typeface="Alfa Slab One"/>
                <a:ea typeface="Alfa Slab One"/>
                <a:cs typeface="Alfa Slab One"/>
                <a:sym typeface="Alfa Slab One"/>
              </a:rPr>
              <a:t>Life Cycle, Continued...</a:t>
            </a:r>
            <a:endParaRPr b="1" sz="3000">
              <a:latin typeface="Alfa Slab One"/>
              <a:ea typeface="Alfa Slab One"/>
              <a:cs typeface="Alfa Slab One"/>
              <a:sym typeface="Alfa Slab One"/>
            </a:endParaRPr>
          </a:p>
        </p:txBody>
      </p:sp>
      <p:sp>
        <p:nvSpPr>
          <p:cNvPr id="204" name="Google Shape;204;p24"/>
          <p:cNvSpPr txBox="1"/>
          <p:nvPr/>
        </p:nvSpPr>
        <p:spPr>
          <a:xfrm>
            <a:off x="1571300" y="0"/>
            <a:ext cx="3153900" cy="3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Permanent Marker"/>
                <a:ea typeface="Permanent Marker"/>
                <a:cs typeface="Permanent Marker"/>
                <a:sym typeface="Permanent Marker"/>
              </a:rPr>
              <a:t>Human Infection</a:t>
            </a:r>
            <a:endParaRPr sz="2400">
              <a:latin typeface="Permanent Marker"/>
              <a:ea typeface="Permanent Marker"/>
              <a:cs typeface="Permanent Marker"/>
              <a:sym typeface="Permanent Marker"/>
            </a:endParaRPr>
          </a:p>
        </p:txBody>
      </p:sp>
      <p:pic>
        <p:nvPicPr>
          <p:cNvPr descr="Image result for toxocara cati lifecycle" id="205" name="Google Shape;205;p24"/>
          <p:cNvPicPr preferRelativeResize="0"/>
          <p:nvPr/>
        </p:nvPicPr>
        <p:blipFill>
          <a:blip r:embed="rId5">
            <a:alphaModFix/>
          </a:blip>
          <a:stretch>
            <a:fillRect/>
          </a:stretch>
        </p:blipFill>
        <p:spPr>
          <a:xfrm>
            <a:off x="5606475" y="796063"/>
            <a:ext cx="3312600" cy="2827875"/>
          </a:xfrm>
          <a:prstGeom prst="rect">
            <a:avLst/>
          </a:prstGeom>
          <a:noFill/>
          <a:ln cap="flat" cmpd="sng" w="28575">
            <a:solidFill>
              <a:srgbClr val="000000"/>
            </a:solidFill>
            <a:prstDash val="solid"/>
            <a:round/>
            <a:headEnd len="sm" w="sm" type="none"/>
            <a:tailEnd len="sm" w="sm" type="none"/>
          </a:ln>
        </p:spPr>
      </p:pic>
      <p:sp>
        <p:nvSpPr>
          <p:cNvPr id="206" name="Google Shape;206;p24"/>
          <p:cNvSpPr txBox="1"/>
          <p:nvPr/>
        </p:nvSpPr>
        <p:spPr>
          <a:xfrm>
            <a:off x="6307850" y="247975"/>
            <a:ext cx="2543100" cy="3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Permanent Marker"/>
                <a:ea typeface="Permanent Marker"/>
                <a:cs typeface="Permanent Marker"/>
                <a:sym typeface="Permanent Marker"/>
              </a:rPr>
              <a:t>Cat Infection</a:t>
            </a:r>
            <a:endParaRPr sz="2400">
              <a:latin typeface="Permanent Marker"/>
              <a:ea typeface="Permanent Marker"/>
              <a:cs typeface="Permanent Marker"/>
              <a:sym typeface="Permanent Mark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5"/>
          <p:cNvSpPr txBox="1"/>
          <p:nvPr/>
        </p:nvSpPr>
        <p:spPr>
          <a:xfrm>
            <a:off x="6251350" y="854350"/>
            <a:ext cx="2847300" cy="25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298450" lvl="0" marL="4572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 Tenth day of infection:</a:t>
            </a:r>
            <a:endParaRPr sz="1100">
              <a:solidFill>
                <a:srgbClr val="980000"/>
              </a:solidFill>
              <a:latin typeface="Alfa Slab One"/>
              <a:ea typeface="Alfa Slab One"/>
              <a:cs typeface="Alfa Slab One"/>
              <a:sym typeface="Alfa Slab One"/>
            </a:endParaRPr>
          </a:p>
          <a:p>
            <a:pPr indent="-298450" lvl="1" marL="9144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many larvae in the </a:t>
            </a:r>
            <a:r>
              <a:rPr lang="en" sz="1100" u="sng">
                <a:solidFill>
                  <a:srgbClr val="980000"/>
                </a:solidFill>
                <a:latin typeface="Alfa Slab One"/>
                <a:ea typeface="Alfa Slab One"/>
                <a:cs typeface="Alfa Slab One"/>
                <a:sym typeface="Alfa Slab One"/>
              </a:rPr>
              <a:t>lungs and stomach wall, and a # of larvae in muscle tissues.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298450" lvl="0" marL="4572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Eggs first observed in:</a:t>
            </a:r>
            <a:endParaRPr sz="1100">
              <a:solidFill>
                <a:srgbClr val="980000"/>
              </a:solidFill>
              <a:latin typeface="Alfa Slab One"/>
              <a:ea typeface="Alfa Slab One"/>
              <a:cs typeface="Alfa Slab One"/>
              <a:sym typeface="Alfa Slab One"/>
            </a:endParaRPr>
          </a:p>
          <a:p>
            <a:pPr indent="-298450" lvl="1" marL="914400" rtl="0" algn="l">
              <a:spcBef>
                <a:spcPts val="0"/>
              </a:spcBef>
              <a:spcAft>
                <a:spcPts val="0"/>
              </a:spcAft>
              <a:buClr>
                <a:srgbClr val="980000"/>
              </a:buClr>
              <a:buSzPts val="1100"/>
              <a:buFont typeface="Alfa Slab One"/>
              <a:buChar char="○"/>
            </a:pPr>
            <a:r>
              <a:rPr lang="en" sz="1100" u="sng">
                <a:solidFill>
                  <a:srgbClr val="980000"/>
                </a:solidFill>
                <a:latin typeface="Alfa Slab One"/>
                <a:ea typeface="Alfa Slab One"/>
                <a:cs typeface="Alfa Slab One"/>
                <a:sym typeface="Alfa Slab One"/>
              </a:rPr>
              <a:t>feces,</a:t>
            </a:r>
            <a:r>
              <a:rPr lang="en" sz="1100">
                <a:solidFill>
                  <a:srgbClr val="980000"/>
                </a:solidFill>
                <a:latin typeface="Alfa Slab One"/>
                <a:ea typeface="Alfa Slab One"/>
                <a:cs typeface="Alfa Slab One"/>
                <a:sym typeface="Alfa Slab One"/>
              </a:rPr>
              <a:t> beginning 56 days after the infection.</a:t>
            </a:r>
            <a:endParaRPr sz="1100">
              <a:solidFill>
                <a:srgbClr val="980000"/>
              </a:solidFill>
              <a:latin typeface="Alfa Slab One"/>
              <a:ea typeface="Alfa Slab One"/>
              <a:cs typeface="Alfa Slab One"/>
              <a:sym typeface="Alfa Slab One"/>
            </a:endParaRPr>
          </a:p>
          <a:p>
            <a:pPr indent="0" lvl="0" marL="0" rtl="0" algn="l">
              <a:spcBef>
                <a:spcPts val="0"/>
              </a:spcBef>
              <a:spcAft>
                <a:spcPts val="0"/>
              </a:spcAft>
              <a:buNone/>
            </a:pPr>
            <a:r>
              <a:t/>
            </a:r>
            <a:endParaRPr>
              <a:solidFill>
                <a:srgbClr val="980000"/>
              </a:solidFill>
            </a:endParaRPr>
          </a:p>
        </p:txBody>
      </p:sp>
      <p:pic>
        <p:nvPicPr>
          <p:cNvPr id="212" name="Google Shape;212;p25"/>
          <p:cNvPicPr preferRelativeResize="0"/>
          <p:nvPr/>
        </p:nvPicPr>
        <p:blipFill>
          <a:blip r:embed="rId4">
            <a:alphaModFix/>
          </a:blip>
          <a:stretch>
            <a:fillRect/>
          </a:stretch>
        </p:blipFill>
        <p:spPr>
          <a:xfrm>
            <a:off x="2396525" y="57925"/>
            <a:ext cx="1006100" cy="796425"/>
          </a:xfrm>
          <a:prstGeom prst="rect">
            <a:avLst/>
          </a:prstGeom>
          <a:noFill/>
          <a:ln>
            <a:noFill/>
          </a:ln>
        </p:spPr>
      </p:pic>
      <p:sp>
        <p:nvSpPr>
          <p:cNvPr id="213" name="Google Shape;213;p25"/>
          <p:cNvSpPr txBox="1"/>
          <p:nvPr/>
        </p:nvSpPr>
        <p:spPr>
          <a:xfrm>
            <a:off x="56525" y="933500"/>
            <a:ext cx="2509500" cy="3142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By three days after infection, larvae found in:</a:t>
            </a:r>
            <a:endParaRPr sz="1100">
              <a:solidFill>
                <a:srgbClr val="980000"/>
              </a:solidFill>
              <a:latin typeface="Alfa Slab One"/>
              <a:ea typeface="Alfa Slab One"/>
              <a:cs typeface="Alfa Slab One"/>
              <a:sym typeface="Alfa Slab One"/>
            </a:endParaRPr>
          </a:p>
          <a:p>
            <a:pPr indent="-298450" lvl="1" marL="914400" rtl="0" algn="l">
              <a:spcBef>
                <a:spcPts val="0"/>
              </a:spcBef>
              <a:spcAft>
                <a:spcPts val="0"/>
              </a:spcAft>
              <a:buClr>
                <a:srgbClr val="980000"/>
              </a:buClr>
              <a:buSzPts val="1100"/>
              <a:buFont typeface="Alfa Slab One"/>
              <a:buChar char="○"/>
            </a:pPr>
            <a:r>
              <a:rPr lang="en" sz="1100" u="sng">
                <a:solidFill>
                  <a:srgbClr val="980000"/>
                </a:solidFill>
                <a:latin typeface="Alfa Slab One"/>
                <a:ea typeface="Alfa Slab One"/>
                <a:cs typeface="Alfa Slab One"/>
                <a:sym typeface="Alfa Slab One"/>
              </a:rPr>
              <a:t>liver, lungs, and  stomach wall.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Clr>
                <a:schemeClr val="dk1"/>
              </a:buClr>
              <a:buSzPts val="1100"/>
              <a:buFont typeface="Arial"/>
              <a:buNone/>
            </a:pPr>
            <a:r>
              <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Clr>
                <a:schemeClr val="dk1"/>
              </a:buClr>
              <a:buSzPts val="1100"/>
              <a:buFont typeface="Arial"/>
              <a:buNone/>
            </a:pPr>
            <a:r>
              <a:t/>
            </a:r>
            <a:endParaRPr sz="1100" u="sng">
              <a:solidFill>
                <a:srgbClr val="980000"/>
              </a:solidFill>
              <a:latin typeface="Alfa Slab One"/>
              <a:ea typeface="Alfa Slab One"/>
              <a:cs typeface="Alfa Slab One"/>
              <a:sym typeface="Alfa Slab One"/>
            </a:endParaRPr>
          </a:p>
          <a:p>
            <a:pPr indent="-298450" lvl="0" marL="4572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Five days after infection, larvae in the:</a:t>
            </a:r>
            <a:endParaRPr sz="1100">
              <a:solidFill>
                <a:srgbClr val="980000"/>
              </a:solidFill>
              <a:latin typeface="Alfa Slab One"/>
              <a:ea typeface="Alfa Slab One"/>
              <a:cs typeface="Alfa Slab One"/>
              <a:sym typeface="Alfa Slab One"/>
            </a:endParaRPr>
          </a:p>
          <a:p>
            <a:pPr indent="-298450" lvl="1" marL="914400" rtl="0" algn="l">
              <a:spcBef>
                <a:spcPts val="0"/>
              </a:spcBef>
              <a:spcAft>
                <a:spcPts val="0"/>
              </a:spcAft>
              <a:buClr>
                <a:srgbClr val="980000"/>
              </a:buClr>
              <a:buSzPts val="1100"/>
              <a:buFont typeface="Alfa Slab One"/>
              <a:buChar char="○"/>
            </a:pPr>
            <a:r>
              <a:rPr lang="en" sz="1100">
                <a:solidFill>
                  <a:srgbClr val="980000"/>
                </a:solidFill>
                <a:latin typeface="Alfa Slab One"/>
                <a:ea typeface="Alfa Slab One"/>
                <a:cs typeface="Alfa Slab One"/>
                <a:sym typeface="Alfa Slab One"/>
              </a:rPr>
              <a:t> </a:t>
            </a:r>
            <a:r>
              <a:rPr lang="en" sz="1100" u="sng">
                <a:solidFill>
                  <a:srgbClr val="980000"/>
                </a:solidFill>
                <a:latin typeface="Alfa Slab One"/>
                <a:ea typeface="Alfa Slab One"/>
                <a:cs typeface="Alfa Slab One"/>
                <a:sym typeface="Alfa Slab One"/>
              </a:rPr>
              <a:t>lungs, tracheal washings, and stomach wall.</a:t>
            </a:r>
            <a:endParaRPr sz="1100" u="sng">
              <a:solidFill>
                <a:srgbClr val="980000"/>
              </a:solidFill>
              <a:latin typeface="Alfa Slab One"/>
              <a:ea typeface="Alfa Slab One"/>
              <a:cs typeface="Alfa Slab One"/>
              <a:sym typeface="Alfa Slab One"/>
            </a:endParaRPr>
          </a:p>
          <a:p>
            <a:pPr indent="0" lvl="0" marL="914400" rtl="0" algn="l">
              <a:spcBef>
                <a:spcPts val="0"/>
              </a:spcBef>
              <a:spcAft>
                <a:spcPts val="0"/>
              </a:spcAft>
              <a:buClr>
                <a:schemeClr val="dk1"/>
              </a:buClr>
              <a:buSzPts val="1100"/>
              <a:buFont typeface="Arial"/>
              <a:buNone/>
            </a:pPr>
            <a:r>
              <a:t/>
            </a:r>
            <a:endParaRPr sz="1100" u="sng">
              <a:solidFill>
                <a:srgbClr val="980000"/>
              </a:solidFill>
              <a:latin typeface="Alfa Slab One"/>
              <a:ea typeface="Alfa Slab One"/>
              <a:cs typeface="Alfa Slab One"/>
              <a:sym typeface="Alfa Slab One"/>
            </a:endParaRPr>
          </a:p>
          <a:p>
            <a:pPr indent="0" lvl="0" marL="0" rtl="0" algn="l">
              <a:spcBef>
                <a:spcPts val="0"/>
              </a:spcBef>
              <a:spcAft>
                <a:spcPts val="0"/>
              </a:spcAft>
              <a:buNone/>
            </a:pPr>
            <a:r>
              <a:t/>
            </a:r>
            <a:endParaRPr/>
          </a:p>
        </p:txBody>
      </p:sp>
      <p:cxnSp>
        <p:nvCxnSpPr>
          <p:cNvPr id="214" name="Google Shape;214;p25"/>
          <p:cNvCxnSpPr/>
          <p:nvPr/>
        </p:nvCxnSpPr>
        <p:spPr>
          <a:xfrm>
            <a:off x="0" y="876975"/>
            <a:ext cx="9190500" cy="33900"/>
          </a:xfrm>
          <a:prstGeom prst="straightConnector1">
            <a:avLst/>
          </a:prstGeom>
          <a:noFill/>
          <a:ln cap="flat" cmpd="sng" w="9525">
            <a:solidFill>
              <a:schemeClr val="dk2"/>
            </a:solidFill>
            <a:prstDash val="solid"/>
            <a:round/>
            <a:headEnd len="med" w="med" type="none"/>
            <a:tailEnd len="med" w="med" type="none"/>
          </a:ln>
        </p:spPr>
      </p:cxnSp>
      <p:pic>
        <p:nvPicPr>
          <p:cNvPr id="215" name="Google Shape;215;p25"/>
          <p:cNvPicPr preferRelativeResize="0"/>
          <p:nvPr/>
        </p:nvPicPr>
        <p:blipFill>
          <a:blip r:embed="rId5">
            <a:alphaModFix/>
          </a:blip>
          <a:stretch>
            <a:fillRect/>
          </a:stretch>
        </p:blipFill>
        <p:spPr>
          <a:xfrm>
            <a:off x="174925" y="2113125"/>
            <a:ext cx="729425" cy="627376"/>
          </a:xfrm>
          <a:prstGeom prst="rect">
            <a:avLst/>
          </a:prstGeom>
          <a:noFill/>
          <a:ln>
            <a:noFill/>
          </a:ln>
        </p:spPr>
      </p:pic>
      <p:pic>
        <p:nvPicPr>
          <p:cNvPr id="216" name="Google Shape;216;p25"/>
          <p:cNvPicPr preferRelativeResize="0"/>
          <p:nvPr/>
        </p:nvPicPr>
        <p:blipFill>
          <a:blip r:embed="rId6">
            <a:alphaModFix/>
          </a:blip>
          <a:stretch>
            <a:fillRect/>
          </a:stretch>
        </p:blipFill>
        <p:spPr>
          <a:xfrm>
            <a:off x="1574250" y="1958438"/>
            <a:ext cx="881750" cy="685701"/>
          </a:xfrm>
          <a:prstGeom prst="rect">
            <a:avLst/>
          </a:prstGeom>
          <a:noFill/>
          <a:ln>
            <a:noFill/>
          </a:ln>
        </p:spPr>
      </p:pic>
      <p:pic>
        <p:nvPicPr>
          <p:cNvPr id="217" name="Google Shape;217;p25"/>
          <p:cNvPicPr preferRelativeResize="0"/>
          <p:nvPr/>
        </p:nvPicPr>
        <p:blipFill>
          <a:blip r:embed="rId7">
            <a:alphaModFix/>
          </a:blip>
          <a:stretch>
            <a:fillRect/>
          </a:stretch>
        </p:blipFill>
        <p:spPr>
          <a:xfrm>
            <a:off x="789125" y="2083962"/>
            <a:ext cx="785114" cy="685700"/>
          </a:xfrm>
          <a:prstGeom prst="rect">
            <a:avLst/>
          </a:prstGeom>
          <a:noFill/>
          <a:ln>
            <a:noFill/>
          </a:ln>
        </p:spPr>
      </p:pic>
      <p:pic>
        <p:nvPicPr>
          <p:cNvPr id="218" name="Google Shape;218;p25"/>
          <p:cNvPicPr preferRelativeResize="0"/>
          <p:nvPr/>
        </p:nvPicPr>
        <p:blipFill>
          <a:blip r:embed="rId6">
            <a:alphaModFix/>
          </a:blip>
          <a:stretch>
            <a:fillRect/>
          </a:stretch>
        </p:blipFill>
        <p:spPr>
          <a:xfrm>
            <a:off x="174925" y="4371700"/>
            <a:ext cx="881750" cy="685700"/>
          </a:xfrm>
          <a:prstGeom prst="rect">
            <a:avLst/>
          </a:prstGeom>
          <a:noFill/>
          <a:ln>
            <a:noFill/>
          </a:ln>
        </p:spPr>
      </p:pic>
      <p:pic>
        <p:nvPicPr>
          <p:cNvPr id="219" name="Google Shape;219;p25"/>
          <p:cNvPicPr preferRelativeResize="0"/>
          <p:nvPr/>
        </p:nvPicPr>
        <p:blipFill>
          <a:blip r:embed="rId7">
            <a:alphaModFix/>
          </a:blip>
          <a:stretch>
            <a:fillRect/>
          </a:stretch>
        </p:blipFill>
        <p:spPr>
          <a:xfrm>
            <a:off x="1056675" y="4371700"/>
            <a:ext cx="785114" cy="685700"/>
          </a:xfrm>
          <a:prstGeom prst="rect">
            <a:avLst/>
          </a:prstGeom>
          <a:noFill/>
          <a:ln>
            <a:noFill/>
          </a:ln>
        </p:spPr>
      </p:pic>
      <p:pic>
        <p:nvPicPr>
          <p:cNvPr id="220" name="Google Shape;220;p25"/>
          <p:cNvPicPr preferRelativeResize="0"/>
          <p:nvPr/>
        </p:nvPicPr>
        <p:blipFill>
          <a:blip r:embed="rId8">
            <a:alphaModFix/>
          </a:blip>
          <a:stretch>
            <a:fillRect/>
          </a:stretch>
        </p:blipFill>
        <p:spPr>
          <a:xfrm>
            <a:off x="2170450" y="4306425"/>
            <a:ext cx="674280" cy="750975"/>
          </a:xfrm>
          <a:prstGeom prst="rect">
            <a:avLst/>
          </a:prstGeom>
          <a:noFill/>
          <a:ln>
            <a:noFill/>
          </a:ln>
        </p:spPr>
      </p:pic>
      <p:pic>
        <p:nvPicPr>
          <p:cNvPr id="221" name="Google Shape;221;p25"/>
          <p:cNvPicPr preferRelativeResize="0"/>
          <p:nvPr/>
        </p:nvPicPr>
        <p:blipFill>
          <a:blip r:embed="rId7">
            <a:alphaModFix/>
          </a:blip>
          <a:stretch>
            <a:fillRect/>
          </a:stretch>
        </p:blipFill>
        <p:spPr>
          <a:xfrm>
            <a:off x="8172575" y="1958437"/>
            <a:ext cx="785114" cy="685700"/>
          </a:xfrm>
          <a:prstGeom prst="rect">
            <a:avLst/>
          </a:prstGeom>
          <a:noFill/>
          <a:ln>
            <a:noFill/>
          </a:ln>
        </p:spPr>
      </p:pic>
      <p:pic>
        <p:nvPicPr>
          <p:cNvPr id="222" name="Google Shape;222;p25"/>
          <p:cNvPicPr preferRelativeResize="0"/>
          <p:nvPr/>
        </p:nvPicPr>
        <p:blipFill>
          <a:blip r:embed="rId6">
            <a:alphaModFix/>
          </a:blip>
          <a:stretch>
            <a:fillRect/>
          </a:stretch>
        </p:blipFill>
        <p:spPr>
          <a:xfrm>
            <a:off x="6488225" y="1913200"/>
            <a:ext cx="881750" cy="685701"/>
          </a:xfrm>
          <a:prstGeom prst="rect">
            <a:avLst/>
          </a:prstGeom>
          <a:noFill/>
          <a:ln>
            <a:noFill/>
          </a:ln>
        </p:spPr>
      </p:pic>
      <p:pic>
        <p:nvPicPr>
          <p:cNvPr id="223" name="Google Shape;223;p25"/>
          <p:cNvPicPr preferRelativeResize="0"/>
          <p:nvPr/>
        </p:nvPicPr>
        <p:blipFill>
          <a:blip r:embed="rId9">
            <a:alphaModFix/>
          </a:blip>
          <a:stretch>
            <a:fillRect/>
          </a:stretch>
        </p:blipFill>
        <p:spPr>
          <a:xfrm>
            <a:off x="7457588" y="2080013"/>
            <a:ext cx="627376" cy="442526"/>
          </a:xfrm>
          <a:prstGeom prst="rect">
            <a:avLst/>
          </a:prstGeom>
          <a:noFill/>
          <a:ln>
            <a:noFill/>
          </a:ln>
        </p:spPr>
      </p:pic>
      <p:pic>
        <p:nvPicPr>
          <p:cNvPr id="224" name="Google Shape;224;p25"/>
          <p:cNvPicPr preferRelativeResize="0"/>
          <p:nvPr/>
        </p:nvPicPr>
        <p:blipFill>
          <a:blip r:embed="rId10">
            <a:alphaModFix/>
          </a:blip>
          <a:stretch>
            <a:fillRect/>
          </a:stretch>
        </p:blipFill>
        <p:spPr>
          <a:xfrm>
            <a:off x="6738024" y="4076000"/>
            <a:ext cx="2219675" cy="908675"/>
          </a:xfrm>
          <a:prstGeom prst="rect">
            <a:avLst/>
          </a:prstGeom>
          <a:noFill/>
          <a:ln>
            <a:noFill/>
          </a:ln>
        </p:spPr>
      </p:pic>
      <p:pic>
        <p:nvPicPr>
          <p:cNvPr id="225" name="Google Shape;225;p25"/>
          <p:cNvPicPr preferRelativeResize="0"/>
          <p:nvPr/>
        </p:nvPicPr>
        <p:blipFill>
          <a:blip r:embed="rId11">
            <a:alphaModFix/>
          </a:blip>
          <a:stretch>
            <a:fillRect/>
          </a:stretch>
        </p:blipFill>
        <p:spPr>
          <a:xfrm>
            <a:off x="4066800" y="3072475"/>
            <a:ext cx="1918999" cy="2071024"/>
          </a:xfrm>
          <a:prstGeom prst="rect">
            <a:avLst/>
          </a:prstGeom>
          <a:noFill/>
          <a:ln>
            <a:noFill/>
          </a:ln>
        </p:spPr>
      </p:pic>
      <p:sp>
        <p:nvSpPr>
          <p:cNvPr id="226" name="Google Shape;226;p25"/>
          <p:cNvSpPr/>
          <p:nvPr/>
        </p:nvSpPr>
        <p:spPr>
          <a:xfrm>
            <a:off x="5520250" y="2682875"/>
            <a:ext cx="1074600" cy="750900"/>
          </a:xfrm>
          <a:prstGeom prst="cloudCallout">
            <a:avLst>
              <a:gd fmla="val -39743" name="adj1"/>
              <a:gd fmla="val 73538"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25"/>
          <p:cNvPicPr preferRelativeResize="0"/>
          <p:nvPr/>
        </p:nvPicPr>
        <p:blipFill>
          <a:blip r:embed="rId12">
            <a:alphaModFix/>
          </a:blip>
          <a:stretch>
            <a:fillRect/>
          </a:stretch>
        </p:blipFill>
        <p:spPr>
          <a:xfrm>
            <a:off x="5762727" y="2761601"/>
            <a:ext cx="488625" cy="503736"/>
          </a:xfrm>
          <a:prstGeom prst="rect">
            <a:avLst/>
          </a:prstGeom>
          <a:noFill/>
          <a:ln>
            <a:noFill/>
          </a:ln>
        </p:spPr>
      </p:pic>
      <p:sp>
        <p:nvSpPr>
          <p:cNvPr id="228" name="Google Shape;228;p25"/>
          <p:cNvSpPr txBox="1"/>
          <p:nvPr/>
        </p:nvSpPr>
        <p:spPr>
          <a:xfrm>
            <a:off x="3174625" y="1159950"/>
            <a:ext cx="23457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Link:</a:t>
            </a:r>
            <a:endParaRPr b="1"/>
          </a:p>
          <a:p>
            <a:pPr indent="0" lvl="0" marL="0" rtl="0" algn="l">
              <a:spcBef>
                <a:spcPts val="0"/>
              </a:spcBef>
              <a:spcAft>
                <a:spcPts val="0"/>
              </a:spcAft>
              <a:buNone/>
            </a:pPr>
            <a:r>
              <a:rPr lang="en"/>
              <a:t>https://vib.by/v/mJjtsKu4v/</a:t>
            </a:r>
            <a:endParaRPr/>
          </a:p>
        </p:txBody>
      </p:sp>
      <p:sp>
        <p:nvSpPr>
          <p:cNvPr id="229" name="Google Shape;229;p25"/>
          <p:cNvSpPr/>
          <p:nvPr/>
        </p:nvSpPr>
        <p:spPr>
          <a:xfrm>
            <a:off x="3459150" y="103363"/>
            <a:ext cx="2655481" cy="750899"/>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gradFill>
                  <a:gsLst>
                    <a:gs pos="0">
                      <a:srgbClr val="DB0000"/>
                    </a:gs>
                    <a:gs pos="100000">
                      <a:srgbClr val="540303"/>
                    </a:gs>
                  </a:gsLst>
                  <a:path path="circle">
                    <a:fillToRect b="50%" l="50%" r="50%" t="50%"/>
                  </a:path>
                  <a:tileRect/>
                </a:gradFill>
                <a:latin typeface="Alfa Slab One"/>
              </a:rPr>
              <a:t>3, 5, 10, 56</a:t>
            </a:r>
            <a:br>
              <a:rPr b="0" i="0">
                <a:ln cap="flat" cmpd="sng" w="9525">
                  <a:solidFill>
                    <a:srgbClr val="000000"/>
                  </a:solidFill>
                  <a:prstDash val="solid"/>
                  <a:round/>
                  <a:headEnd len="sm" w="sm" type="none"/>
                  <a:tailEnd len="sm" w="sm" type="none"/>
                </a:ln>
                <a:gradFill>
                  <a:gsLst>
                    <a:gs pos="0">
                      <a:srgbClr val="DB0000"/>
                    </a:gs>
                    <a:gs pos="100000">
                      <a:srgbClr val="540303"/>
                    </a:gs>
                  </a:gsLst>
                  <a:path path="circle">
                    <a:fillToRect b="50%" l="50%" r="50%" t="50%"/>
                  </a:path>
                  <a:tileRect/>
                </a:gradFill>
                <a:latin typeface="Alfa Slab One"/>
              </a:rPr>
            </a:br>
            <a:r>
              <a:rPr b="0" i="0">
                <a:ln cap="flat" cmpd="sng" w="9525">
                  <a:solidFill>
                    <a:srgbClr val="000000"/>
                  </a:solidFill>
                  <a:prstDash val="solid"/>
                  <a:round/>
                  <a:headEnd len="sm" w="sm" type="none"/>
                  <a:tailEnd len="sm" w="sm" type="none"/>
                </a:ln>
                <a:gradFill>
                  <a:gsLst>
                    <a:gs pos="0">
                      <a:srgbClr val="DB0000"/>
                    </a:gs>
                    <a:gs pos="100000">
                      <a:srgbClr val="540303"/>
                    </a:gs>
                  </a:gsLst>
                  <a:path path="circle">
                    <a:fillToRect b="50%" l="50%" r="50%" t="50%"/>
                  </a:path>
                  <a:tileRect/>
                </a:gradFill>
                <a:latin typeface="Alfa Slab One"/>
              </a:rPr>
              <a:t>DAYS LATER</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26"/>
          <p:cNvSpPr txBox="1"/>
          <p:nvPr/>
        </p:nvSpPr>
        <p:spPr>
          <a:xfrm>
            <a:off x="585825" y="117875"/>
            <a:ext cx="3852300" cy="10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latin typeface="Great Vibes"/>
                <a:ea typeface="Great Vibes"/>
                <a:cs typeface="Great Vibes"/>
                <a:sym typeface="Great Vibes"/>
              </a:rPr>
              <a:t>Clinical Signs</a:t>
            </a:r>
            <a:endParaRPr b="1" sz="3900">
              <a:latin typeface="Great Vibes"/>
              <a:ea typeface="Great Vibes"/>
              <a:cs typeface="Great Vibes"/>
              <a:sym typeface="Great Vibes"/>
            </a:endParaRPr>
          </a:p>
        </p:txBody>
      </p:sp>
      <p:sp>
        <p:nvSpPr>
          <p:cNvPr id="235" name="Google Shape;235;p26"/>
          <p:cNvSpPr txBox="1"/>
          <p:nvPr/>
        </p:nvSpPr>
        <p:spPr>
          <a:xfrm>
            <a:off x="258875" y="860750"/>
            <a:ext cx="3594600" cy="3142500"/>
          </a:xfrm>
          <a:prstGeom prst="rect">
            <a:avLst/>
          </a:prstGeom>
          <a:noFill/>
          <a:ln>
            <a:noFill/>
          </a:ln>
        </p:spPr>
        <p:txBody>
          <a:bodyPr anchorCtr="0" anchor="t" bIns="91425" lIns="91425" spcFirstLastPara="1" rIns="91425" wrap="square" tIns="91425">
            <a:noAutofit/>
          </a:bodyPr>
          <a:lstStyle/>
          <a:p>
            <a:pPr indent="-295275" lvl="0" marL="457200" rtl="0" algn="l">
              <a:lnSpc>
                <a:spcPct val="115000"/>
              </a:lnSpc>
              <a:spcBef>
                <a:spcPts val="600"/>
              </a:spcBef>
              <a:spcAft>
                <a:spcPts val="0"/>
              </a:spcAft>
              <a:buClr>
                <a:srgbClr val="000000"/>
              </a:buClr>
              <a:buSzPts val="1050"/>
              <a:buChar char="●"/>
            </a:pPr>
            <a:r>
              <a:rPr lang="en" sz="1050"/>
              <a:t>In </a:t>
            </a:r>
            <a:r>
              <a:rPr b="1" lang="en" sz="1050">
                <a:highlight>
                  <a:srgbClr val="FF9900"/>
                </a:highlight>
              </a:rPr>
              <a:t>adult cats</a:t>
            </a:r>
            <a:r>
              <a:rPr lang="en" sz="1050"/>
              <a:t>, the infection is usually </a:t>
            </a:r>
            <a:r>
              <a:rPr i="1" lang="en" sz="1050" u="sng"/>
              <a:t>asymptomatic. </a:t>
            </a:r>
            <a:endParaRPr i="1" sz="1050" u="sng"/>
          </a:p>
          <a:p>
            <a:pPr indent="-295275" lvl="1" marL="914400" rtl="0" algn="l">
              <a:lnSpc>
                <a:spcPct val="115000"/>
              </a:lnSpc>
              <a:spcBef>
                <a:spcPts val="0"/>
              </a:spcBef>
              <a:spcAft>
                <a:spcPts val="0"/>
              </a:spcAft>
              <a:buClr>
                <a:srgbClr val="000000"/>
              </a:buClr>
              <a:buSzPts val="1050"/>
              <a:buChar char="○"/>
            </a:pPr>
            <a:r>
              <a:rPr lang="en" sz="1050"/>
              <a:t>However, massive infection in </a:t>
            </a:r>
            <a:r>
              <a:rPr lang="en" sz="1050" u="sng">
                <a:highlight>
                  <a:srgbClr val="FF9900"/>
                </a:highlight>
              </a:rPr>
              <a:t>juvenile cats</a:t>
            </a:r>
            <a:r>
              <a:rPr lang="en" sz="1050"/>
              <a:t> can be </a:t>
            </a:r>
            <a:r>
              <a:rPr b="1" lang="en" sz="1050">
                <a:solidFill>
                  <a:srgbClr val="FF0000"/>
                </a:solidFill>
              </a:rPr>
              <a:t>fatal.</a:t>
            </a:r>
            <a:endParaRPr b="1" sz="1050">
              <a:solidFill>
                <a:srgbClr val="FF0000"/>
              </a:solidFill>
            </a:endParaRPr>
          </a:p>
          <a:p>
            <a:pPr indent="-295275" lvl="2" marL="1371600" rtl="0" algn="l">
              <a:lnSpc>
                <a:spcPct val="115000"/>
              </a:lnSpc>
              <a:spcBef>
                <a:spcPts val="0"/>
              </a:spcBef>
              <a:spcAft>
                <a:spcPts val="0"/>
              </a:spcAft>
              <a:buClr>
                <a:srgbClr val="000000"/>
              </a:buClr>
              <a:buSzPts val="1050"/>
              <a:buChar char="■"/>
            </a:pPr>
            <a:r>
              <a:rPr lang="en" sz="1100">
                <a:highlight>
                  <a:srgbClr val="FFFFFF"/>
                </a:highlight>
              </a:rPr>
              <a:t>Symptoms:.</a:t>
            </a:r>
            <a:endParaRPr sz="1100">
              <a:highlight>
                <a:srgbClr val="FFFFFF"/>
              </a:highlight>
            </a:endParaRPr>
          </a:p>
          <a:p>
            <a:pPr indent="-295275" lvl="3" marL="1828800" rtl="0" algn="l">
              <a:lnSpc>
                <a:spcPct val="115000"/>
              </a:lnSpc>
              <a:spcBef>
                <a:spcPts val="0"/>
              </a:spcBef>
              <a:spcAft>
                <a:spcPts val="0"/>
              </a:spcAft>
              <a:buClr>
                <a:srgbClr val="000000"/>
              </a:buClr>
              <a:buSzPts val="1050"/>
              <a:buChar char="●"/>
            </a:pPr>
            <a:r>
              <a:rPr lang="en" sz="1100" u="sng">
                <a:highlight>
                  <a:srgbClr val="FFFFFF"/>
                </a:highlight>
              </a:rPr>
              <a:t>Pot-bellied appearance</a:t>
            </a:r>
            <a:r>
              <a:rPr lang="en" sz="1100">
                <a:highlight>
                  <a:srgbClr val="FFFFFF"/>
                </a:highlight>
              </a:rPr>
              <a:t> and </a:t>
            </a:r>
            <a:r>
              <a:rPr lang="en" sz="1100" u="sng">
                <a:highlight>
                  <a:srgbClr val="FFFFFF"/>
                </a:highlight>
              </a:rPr>
              <a:t>a general failure to thrive.</a:t>
            </a:r>
            <a:r>
              <a:rPr lang="en" sz="1100">
                <a:highlight>
                  <a:srgbClr val="FFFFFF"/>
                </a:highlight>
              </a:rPr>
              <a:t> </a:t>
            </a:r>
            <a:endParaRPr sz="1100">
              <a:highlight>
                <a:srgbClr val="FFFFFF"/>
              </a:highlight>
            </a:endParaRPr>
          </a:p>
          <a:p>
            <a:pPr indent="-295275" lvl="3" marL="1828800" rtl="0" algn="l">
              <a:lnSpc>
                <a:spcPct val="115000"/>
              </a:lnSpc>
              <a:spcBef>
                <a:spcPts val="0"/>
              </a:spcBef>
              <a:spcAft>
                <a:spcPts val="0"/>
              </a:spcAft>
              <a:buClr>
                <a:srgbClr val="000000"/>
              </a:buClr>
              <a:buSzPts val="1050"/>
              <a:buChar char="●"/>
            </a:pPr>
            <a:r>
              <a:rPr lang="en" sz="1100">
                <a:highlight>
                  <a:srgbClr val="FFFFFF"/>
                </a:highlight>
              </a:rPr>
              <a:t>On occasion, it may be </a:t>
            </a:r>
            <a:r>
              <a:rPr i="1" lang="en" sz="1100">
                <a:highlight>
                  <a:srgbClr val="FFFFFF"/>
                </a:highlight>
              </a:rPr>
              <a:t>possible</a:t>
            </a:r>
            <a:r>
              <a:rPr lang="en" sz="1100">
                <a:highlight>
                  <a:srgbClr val="FFFFFF"/>
                </a:highlight>
              </a:rPr>
              <a:t> to </a:t>
            </a:r>
            <a:r>
              <a:rPr lang="en" sz="1100" u="sng">
                <a:highlight>
                  <a:srgbClr val="FFFFFF"/>
                </a:highlight>
              </a:rPr>
              <a:t>palpate thickened intestines.</a:t>
            </a:r>
            <a:endParaRPr sz="1050" u="sng"/>
          </a:p>
        </p:txBody>
      </p:sp>
      <p:pic>
        <p:nvPicPr>
          <p:cNvPr descr="Image result for transmission toxocara cati" id="236" name="Google Shape;236;p26"/>
          <p:cNvPicPr preferRelativeResize="0"/>
          <p:nvPr/>
        </p:nvPicPr>
        <p:blipFill>
          <a:blip r:embed="rId4">
            <a:alphaModFix/>
          </a:blip>
          <a:stretch>
            <a:fillRect/>
          </a:stretch>
        </p:blipFill>
        <p:spPr>
          <a:xfrm>
            <a:off x="5103650" y="508125"/>
            <a:ext cx="2689501" cy="2069800"/>
          </a:xfrm>
          <a:prstGeom prst="rect">
            <a:avLst/>
          </a:prstGeom>
          <a:noFill/>
          <a:ln cap="flat" cmpd="sng" w="28575">
            <a:solidFill>
              <a:srgbClr val="000000"/>
            </a:solidFill>
            <a:prstDash val="solid"/>
            <a:round/>
            <a:headEnd len="sm" w="sm" type="none"/>
            <a:tailEnd len="sm" w="sm" type="none"/>
          </a:ln>
        </p:spPr>
      </p:pic>
      <p:pic>
        <p:nvPicPr>
          <p:cNvPr id="237" name="Google Shape;237;p26"/>
          <p:cNvPicPr preferRelativeResize="0"/>
          <p:nvPr/>
        </p:nvPicPr>
        <p:blipFill>
          <a:blip r:embed="rId5">
            <a:alphaModFix/>
          </a:blip>
          <a:stretch>
            <a:fillRect/>
          </a:stretch>
        </p:blipFill>
        <p:spPr>
          <a:xfrm>
            <a:off x="1885075" y="3200625"/>
            <a:ext cx="2240750" cy="1290474"/>
          </a:xfrm>
          <a:prstGeom prst="rect">
            <a:avLst/>
          </a:prstGeom>
          <a:noFill/>
          <a:ln cap="flat" cmpd="sng" w="28575">
            <a:solidFill>
              <a:schemeClr val="dk2"/>
            </a:solidFill>
            <a:prstDash val="solid"/>
            <a:round/>
            <a:headEnd len="sm" w="sm" type="none"/>
            <a:tailEnd len="sm" w="sm" type="none"/>
          </a:ln>
        </p:spPr>
      </p:pic>
      <p:pic>
        <p:nvPicPr>
          <p:cNvPr id="238" name="Google Shape;238;p26"/>
          <p:cNvPicPr preferRelativeResize="0"/>
          <p:nvPr/>
        </p:nvPicPr>
        <p:blipFill>
          <a:blip r:embed="rId6">
            <a:alphaModFix/>
          </a:blip>
          <a:stretch>
            <a:fillRect/>
          </a:stretch>
        </p:blipFill>
        <p:spPr>
          <a:xfrm>
            <a:off x="458113" y="2520000"/>
            <a:ext cx="1344726" cy="1971101"/>
          </a:xfrm>
          <a:prstGeom prst="rect">
            <a:avLst/>
          </a:prstGeom>
          <a:noFill/>
          <a:ln cap="flat" cmpd="sng" w="28575">
            <a:solidFill>
              <a:schemeClr val="dk2"/>
            </a:solidFill>
            <a:prstDash val="solid"/>
            <a:round/>
            <a:headEnd len="sm" w="sm" type="none"/>
            <a:tailEnd len="sm" w="sm" type="none"/>
          </a:ln>
        </p:spPr>
      </p:pic>
      <p:sp>
        <p:nvSpPr>
          <p:cNvPr id="239" name="Google Shape;239;p26"/>
          <p:cNvSpPr txBox="1"/>
          <p:nvPr/>
        </p:nvSpPr>
        <p:spPr>
          <a:xfrm>
            <a:off x="585825" y="4491100"/>
            <a:ext cx="4361400" cy="4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69138"/>
                </a:solidFill>
                <a:latin typeface="Lily Script One"/>
                <a:ea typeface="Lily Script One"/>
                <a:cs typeface="Lily Script One"/>
                <a:sym typeface="Lily Script One"/>
              </a:rPr>
              <a:t>Palpation of Abdominal Region</a:t>
            </a:r>
            <a:endParaRPr sz="1800">
              <a:solidFill>
                <a:srgbClr val="E69138"/>
              </a:solidFill>
              <a:latin typeface="Lily Script One"/>
              <a:ea typeface="Lily Script One"/>
              <a:cs typeface="Lily Script One"/>
              <a:sym typeface="Lily Script One"/>
            </a:endParaRPr>
          </a:p>
        </p:txBody>
      </p:sp>
      <p:sp>
        <p:nvSpPr>
          <p:cNvPr id="240" name="Google Shape;240;p26"/>
          <p:cNvSpPr/>
          <p:nvPr/>
        </p:nvSpPr>
        <p:spPr>
          <a:xfrm>
            <a:off x="3678300" y="1984150"/>
            <a:ext cx="358800" cy="257100"/>
          </a:xfrm>
          <a:prstGeom prst="leftArrow">
            <a:avLst>
              <a:gd fmla="val 50000" name="adj1"/>
              <a:gd fmla="val 50000" name="adj2"/>
            </a:avLst>
          </a:prstGeom>
          <a:solidFill>
            <a:srgbClr val="00000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26"/>
          <p:cNvPicPr preferRelativeResize="0"/>
          <p:nvPr/>
        </p:nvPicPr>
        <p:blipFill rotWithShape="1">
          <a:blip r:embed="rId7">
            <a:alphaModFix/>
          </a:blip>
          <a:srcRect b="9232" l="7566" r="16774" t="56511"/>
          <a:stretch/>
        </p:blipFill>
        <p:spPr>
          <a:xfrm>
            <a:off x="4438125" y="3854800"/>
            <a:ext cx="2968150" cy="967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27"/>
          <p:cNvSpPr txBox="1"/>
          <p:nvPr/>
        </p:nvSpPr>
        <p:spPr>
          <a:xfrm>
            <a:off x="671800" y="125650"/>
            <a:ext cx="5631600" cy="15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980000"/>
                </a:solidFill>
                <a:latin typeface="Lily Script One"/>
                <a:ea typeface="Lily Script One"/>
                <a:cs typeface="Lily Script One"/>
                <a:sym typeface="Lily Script One"/>
              </a:rPr>
              <a:t>Diagnosis</a:t>
            </a:r>
            <a:endParaRPr b="1" sz="6000">
              <a:solidFill>
                <a:srgbClr val="980000"/>
              </a:solidFill>
              <a:latin typeface="Lily Script One"/>
              <a:ea typeface="Lily Script One"/>
              <a:cs typeface="Lily Script One"/>
              <a:sym typeface="Lily Script One"/>
            </a:endParaRPr>
          </a:p>
        </p:txBody>
      </p:sp>
      <p:sp>
        <p:nvSpPr>
          <p:cNvPr id="247" name="Google Shape;247;p27"/>
          <p:cNvSpPr txBox="1"/>
          <p:nvPr/>
        </p:nvSpPr>
        <p:spPr>
          <a:xfrm>
            <a:off x="798125" y="1100600"/>
            <a:ext cx="3482700" cy="2466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Histopathological sections of tissues obtained at biopsy show </a:t>
            </a:r>
            <a:r>
              <a:rPr i="1" lang="en" sz="1200">
                <a:solidFill>
                  <a:schemeClr val="dk1"/>
                </a:solidFill>
                <a:highlight>
                  <a:srgbClr val="FFFFFF"/>
                </a:highlight>
                <a:latin typeface="Times New Roman"/>
                <a:ea typeface="Times New Roman"/>
                <a:cs typeface="Times New Roman"/>
                <a:sym typeface="Times New Roman"/>
              </a:rPr>
              <a:t>T. cati</a:t>
            </a:r>
            <a:r>
              <a:rPr lang="en" sz="1200">
                <a:solidFill>
                  <a:schemeClr val="dk1"/>
                </a:solidFill>
                <a:highlight>
                  <a:srgbClr val="FFFFFF"/>
                </a:highlight>
                <a:latin typeface="Times New Roman"/>
                <a:ea typeface="Times New Roman"/>
                <a:cs typeface="Times New Roman"/>
                <a:sym typeface="Times New Roman"/>
              </a:rPr>
              <a:t> larvae.</a:t>
            </a:r>
            <a:endParaRPr sz="1200">
              <a:solidFill>
                <a:schemeClr val="dk1"/>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High circulating </a:t>
            </a:r>
            <a:r>
              <a:rPr i="1" lang="en" sz="1200">
                <a:solidFill>
                  <a:schemeClr val="dk1"/>
                </a:solidFill>
                <a:highlight>
                  <a:srgbClr val="FFFFFF"/>
                </a:highlight>
                <a:latin typeface="Times New Roman"/>
                <a:ea typeface="Times New Roman"/>
                <a:cs typeface="Times New Roman"/>
                <a:sym typeface="Times New Roman"/>
              </a:rPr>
              <a:t>eosinophilia</a:t>
            </a:r>
            <a:r>
              <a:rPr lang="en" sz="1200">
                <a:solidFill>
                  <a:schemeClr val="dk1"/>
                </a:solidFill>
                <a:highlight>
                  <a:srgbClr val="FFFFFF"/>
                </a:highlight>
                <a:latin typeface="Times New Roman"/>
                <a:ea typeface="Times New Roman"/>
                <a:cs typeface="Times New Roman"/>
                <a:sym typeface="Times New Roman"/>
              </a:rPr>
              <a:t>.</a:t>
            </a:r>
            <a:endParaRPr sz="1200">
              <a:solidFill>
                <a:schemeClr val="dk1"/>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 Juveniles of parasite species detected in a variety of lesions of the eye and throughout the body.</a:t>
            </a:r>
            <a:endParaRPr sz="1200">
              <a:solidFill>
                <a:schemeClr val="dk1"/>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Larvae in feces/identified in fecal exam.</a:t>
            </a:r>
            <a:endParaRPr sz="1200">
              <a:solidFill>
                <a:schemeClr val="dk1"/>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Worms in small intestine/other organs at necropsy.</a:t>
            </a:r>
            <a:endParaRPr sz="1200">
              <a:solidFill>
                <a:schemeClr val="dk1"/>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highlight>
                  <a:srgbClr val="FFFFFF"/>
                </a:highlight>
                <a:latin typeface="Times New Roman"/>
                <a:ea typeface="Times New Roman"/>
                <a:cs typeface="Times New Roman"/>
                <a:sym typeface="Times New Roman"/>
              </a:rPr>
              <a:t>Elisa snap test</a:t>
            </a:r>
            <a:endParaRPr sz="1200">
              <a:solidFill>
                <a:schemeClr val="dk1"/>
              </a:solidFill>
              <a:highlight>
                <a:srgbClr val="FFFFFF"/>
              </a:highlight>
              <a:latin typeface="Times New Roman"/>
              <a:ea typeface="Times New Roman"/>
              <a:cs typeface="Times New Roman"/>
              <a:sym typeface="Times New Roman"/>
            </a:endParaRPr>
          </a:p>
        </p:txBody>
      </p:sp>
      <p:pic>
        <p:nvPicPr>
          <p:cNvPr descr="An external file that holds a picture, illustration, etc.&#10;Object name is cm0230028002.jpg" id="248" name="Google Shape;248;p27" title="Click on image to zoom"/>
          <p:cNvPicPr preferRelativeResize="0"/>
          <p:nvPr/>
        </p:nvPicPr>
        <p:blipFill>
          <a:blip r:embed="rId4">
            <a:alphaModFix/>
          </a:blip>
          <a:stretch>
            <a:fillRect/>
          </a:stretch>
        </p:blipFill>
        <p:spPr>
          <a:xfrm>
            <a:off x="4449425" y="534200"/>
            <a:ext cx="3891700" cy="2820074"/>
          </a:xfrm>
          <a:prstGeom prst="rect">
            <a:avLst/>
          </a:prstGeom>
          <a:noFill/>
          <a:ln cap="flat" cmpd="sng" w="28575">
            <a:solidFill>
              <a:srgbClr val="980000"/>
            </a:solidFill>
            <a:prstDash val="solid"/>
            <a:round/>
            <a:headEnd len="sm" w="sm" type="none"/>
            <a:tailEnd len="sm" w="sm" type="none"/>
          </a:ln>
        </p:spPr>
      </p:pic>
      <p:sp>
        <p:nvSpPr>
          <p:cNvPr id="249" name="Google Shape;249;p27"/>
          <p:cNvSpPr txBox="1"/>
          <p:nvPr/>
        </p:nvSpPr>
        <p:spPr>
          <a:xfrm>
            <a:off x="4300675" y="3435400"/>
            <a:ext cx="4536300" cy="433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1100"/>
              <a:t>Portion of small intestine with adult worm.</a:t>
            </a:r>
            <a:endParaRPr sz="1100"/>
          </a:p>
          <a:p>
            <a:pPr indent="0" lvl="0" marL="457200" rtl="0" algn="l">
              <a:spcBef>
                <a:spcPts val="0"/>
              </a:spcBef>
              <a:spcAft>
                <a:spcPts val="0"/>
              </a:spcAft>
              <a:buNone/>
            </a:pPr>
            <a:r>
              <a:rPr lang="en" sz="1100"/>
              <a:t> </a:t>
            </a:r>
            <a:r>
              <a:rPr b="1" lang="en" sz="1100">
                <a:solidFill>
                  <a:srgbClr val="FF0000"/>
                </a:solidFill>
              </a:rPr>
              <a:t>Male worms </a:t>
            </a:r>
            <a:r>
              <a:rPr b="1" lang="en" sz="1100"/>
              <a:t>have a </a:t>
            </a:r>
            <a:r>
              <a:rPr b="1" lang="en" sz="1100">
                <a:solidFill>
                  <a:srgbClr val="FF0000"/>
                </a:solidFill>
              </a:rPr>
              <a:t>curled tail; females </a:t>
            </a:r>
            <a:r>
              <a:rPr b="1" lang="en" sz="1100"/>
              <a:t>have a </a:t>
            </a:r>
            <a:r>
              <a:rPr b="1" lang="en" sz="1100">
                <a:solidFill>
                  <a:srgbClr val="FF0000"/>
                </a:solidFill>
              </a:rPr>
              <a:t>straight tail.</a:t>
            </a:r>
            <a:endParaRPr b="1" sz="1100">
              <a:solidFill>
                <a:srgbClr val="FF0000"/>
              </a:solidFill>
            </a:endParaRPr>
          </a:p>
        </p:txBody>
      </p:sp>
      <p:pic>
        <p:nvPicPr>
          <p:cNvPr descr="Image result for toxocara cati in feces" id="250" name="Google Shape;250;p27"/>
          <p:cNvPicPr preferRelativeResize="0"/>
          <p:nvPr/>
        </p:nvPicPr>
        <p:blipFill>
          <a:blip r:embed="rId5">
            <a:alphaModFix/>
          </a:blip>
          <a:stretch>
            <a:fillRect/>
          </a:stretch>
        </p:blipFill>
        <p:spPr>
          <a:xfrm>
            <a:off x="671800" y="3284362"/>
            <a:ext cx="1834350" cy="1375763"/>
          </a:xfrm>
          <a:prstGeom prst="rect">
            <a:avLst/>
          </a:prstGeom>
          <a:noFill/>
          <a:ln cap="flat" cmpd="sng" w="28575">
            <a:solidFill>
              <a:srgbClr val="980000"/>
            </a:solidFill>
            <a:prstDash val="solid"/>
            <a:round/>
            <a:headEnd len="sm" w="sm" type="none"/>
            <a:tailEnd len="sm" w="sm" type="none"/>
          </a:ln>
        </p:spPr>
      </p:pic>
      <p:sp>
        <p:nvSpPr>
          <p:cNvPr id="251" name="Google Shape;251;p27"/>
          <p:cNvSpPr txBox="1"/>
          <p:nvPr/>
        </p:nvSpPr>
        <p:spPr>
          <a:xfrm>
            <a:off x="2515975" y="3950325"/>
            <a:ext cx="5998800" cy="7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222222"/>
              </a:solidFill>
              <a:highlight>
                <a:srgbClr val="FFFFFF"/>
              </a:highlight>
              <a:latin typeface="Roboto"/>
              <a:ea typeface="Roboto"/>
              <a:cs typeface="Roboto"/>
              <a:sym typeface="Roboto"/>
            </a:endParaRPr>
          </a:p>
          <a:p>
            <a:pPr indent="-304800" lvl="0" marL="457200" rtl="0" algn="l">
              <a:spcBef>
                <a:spcPts val="0"/>
              </a:spcBef>
              <a:spcAft>
                <a:spcPts val="0"/>
              </a:spcAft>
              <a:buClr>
                <a:srgbClr val="222222"/>
              </a:buClr>
              <a:buSzPts val="1200"/>
              <a:buFont typeface="Roboto"/>
              <a:buChar char="●"/>
            </a:pPr>
            <a:r>
              <a:rPr b="1" lang="en" sz="1200">
                <a:solidFill>
                  <a:srgbClr val="222222"/>
                </a:solidFill>
                <a:highlight>
                  <a:srgbClr val="FFFFFF"/>
                </a:highlight>
                <a:latin typeface="Roboto"/>
                <a:ea typeface="Roboto"/>
                <a:cs typeface="Roboto"/>
                <a:sym typeface="Roboto"/>
              </a:rPr>
              <a:t>Ocular larva migrans</a:t>
            </a:r>
            <a:r>
              <a:rPr lang="en" sz="1200">
                <a:solidFill>
                  <a:srgbClr val="222222"/>
                </a:solidFill>
                <a:highlight>
                  <a:srgbClr val="FFFFFF"/>
                </a:highlight>
                <a:latin typeface="Roboto"/>
                <a:ea typeface="Roboto"/>
                <a:cs typeface="Roboto"/>
                <a:sym typeface="Roboto"/>
              </a:rPr>
              <a:t> (OLM), also known as </a:t>
            </a:r>
            <a:r>
              <a:rPr b="1" lang="en" sz="1200">
                <a:solidFill>
                  <a:srgbClr val="222222"/>
                </a:solidFill>
                <a:highlight>
                  <a:srgbClr val="FFFFFF"/>
                </a:highlight>
                <a:latin typeface="Roboto"/>
                <a:ea typeface="Roboto"/>
                <a:cs typeface="Roboto"/>
                <a:sym typeface="Roboto"/>
              </a:rPr>
              <a:t>ocular </a:t>
            </a:r>
            <a:r>
              <a:rPr lang="en" sz="1200">
                <a:solidFill>
                  <a:srgbClr val="222222"/>
                </a:solidFill>
                <a:highlight>
                  <a:srgbClr val="FFFFFF"/>
                </a:highlight>
                <a:latin typeface="Roboto"/>
                <a:ea typeface="Roboto"/>
                <a:cs typeface="Roboto"/>
                <a:sym typeface="Roboto"/>
              </a:rPr>
              <a:t>toxocariasis, is the </a:t>
            </a:r>
            <a:r>
              <a:rPr b="1" lang="en" sz="1200">
                <a:solidFill>
                  <a:srgbClr val="222222"/>
                </a:solidFill>
                <a:highlight>
                  <a:srgbClr val="FFFFFF"/>
                </a:highlight>
                <a:latin typeface="Roboto"/>
                <a:ea typeface="Roboto"/>
                <a:cs typeface="Roboto"/>
                <a:sym typeface="Roboto"/>
              </a:rPr>
              <a:t>ocular</a:t>
            </a:r>
            <a:r>
              <a:rPr lang="en" sz="1200">
                <a:solidFill>
                  <a:srgbClr val="222222"/>
                </a:solidFill>
                <a:highlight>
                  <a:srgbClr val="FFFFFF"/>
                </a:highlight>
                <a:latin typeface="Roboto"/>
                <a:ea typeface="Roboto"/>
                <a:cs typeface="Roboto"/>
                <a:sym typeface="Roboto"/>
              </a:rPr>
              <a:t> form of the </a:t>
            </a:r>
            <a:r>
              <a:rPr b="1" lang="en" sz="1200">
                <a:solidFill>
                  <a:srgbClr val="222222"/>
                </a:solidFill>
                <a:highlight>
                  <a:srgbClr val="FFFFFF"/>
                </a:highlight>
                <a:latin typeface="Roboto"/>
                <a:ea typeface="Roboto"/>
                <a:cs typeface="Roboto"/>
                <a:sym typeface="Roboto"/>
              </a:rPr>
              <a:t>larva migrans </a:t>
            </a:r>
            <a:r>
              <a:rPr lang="en" sz="1200">
                <a:solidFill>
                  <a:srgbClr val="222222"/>
                </a:solidFill>
                <a:highlight>
                  <a:srgbClr val="FFFFFF"/>
                </a:highlight>
                <a:latin typeface="Roboto"/>
                <a:ea typeface="Roboto"/>
                <a:cs typeface="Roboto"/>
                <a:sym typeface="Roboto"/>
              </a:rPr>
              <a:t>syndrome that occurs when Toxocara cati </a:t>
            </a:r>
            <a:r>
              <a:rPr b="1" lang="en" sz="1200">
                <a:solidFill>
                  <a:srgbClr val="222222"/>
                </a:solidFill>
                <a:highlight>
                  <a:srgbClr val="FFFFFF"/>
                </a:highlight>
                <a:latin typeface="Roboto"/>
                <a:ea typeface="Roboto"/>
                <a:cs typeface="Roboto"/>
                <a:sym typeface="Roboto"/>
              </a:rPr>
              <a:t>larvae</a:t>
            </a:r>
            <a:r>
              <a:rPr lang="en" sz="1200">
                <a:solidFill>
                  <a:srgbClr val="222222"/>
                </a:solidFill>
                <a:highlight>
                  <a:srgbClr val="FFFFFF"/>
                </a:highlight>
                <a:latin typeface="Roboto"/>
                <a:ea typeface="Roboto"/>
                <a:cs typeface="Roboto"/>
                <a:sym typeface="Roboto"/>
              </a:rPr>
              <a:t> invade the eye. </a:t>
            </a:r>
            <a:endParaRPr/>
          </a:p>
        </p:txBody>
      </p:sp>
      <p:cxnSp>
        <p:nvCxnSpPr>
          <p:cNvPr id="252" name="Google Shape;252;p27"/>
          <p:cNvCxnSpPr/>
          <p:nvPr/>
        </p:nvCxnSpPr>
        <p:spPr>
          <a:xfrm>
            <a:off x="2825825" y="4094525"/>
            <a:ext cx="5688900" cy="0"/>
          </a:xfrm>
          <a:prstGeom prst="straightConnector1">
            <a:avLst/>
          </a:prstGeom>
          <a:noFill/>
          <a:ln cap="flat" cmpd="sng" w="9525">
            <a:solidFill>
              <a:schemeClr val="dk2"/>
            </a:solidFill>
            <a:prstDash val="solid"/>
            <a:round/>
            <a:headEnd len="med" w="med" type="none"/>
            <a:tailEnd len="med" w="med" type="none"/>
          </a:ln>
        </p:spPr>
      </p:cxnSp>
      <p:pic>
        <p:nvPicPr>
          <p:cNvPr id="253" name="Google Shape;253;p27"/>
          <p:cNvPicPr preferRelativeResize="0"/>
          <p:nvPr/>
        </p:nvPicPr>
        <p:blipFill>
          <a:blip r:embed="rId6">
            <a:alphaModFix/>
          </a:blip>
          <a:stretch>
            <a:fillRect/>
          </a:stretch>
        </p:blipFill>
        <p:spPr>
          <a:xfrm rot="-5599687">
            <a:off x="3245383" y="1525298"/>
            <a:ext cx="224134" cy="248009"/>
          </a:xfrm>
          <a:prstGeom prst="rect">
            <a:avLst/>
          </a:prstGeom>
          <a:noFill/>
          <a:ln>
            <a:noFill/>
          </a:ln>
        </p:spPr>
      </p:pic>
      <p:sp>
        <p:nvSpPr>
          <p:cNvPr id="254" name="Google Shape;254;p27"/>
          <p:cNvSpPr/>
          <p:nvPr/>
        </p:nvSpPr>
        <p:spPr>
          <a:xfrm>
            <a:off x="4449100" y="3491825"/>
            <a:ext cx="327300" cy="525600"/>
          </a:xfrm>
          <a:prstGeom prst="upArrow">
            <a:avLst>
              <a:gd fmla="val 50000" name="adj1"/>
              <a:gd fmla="val 50000" name="adj2"/>
            </a:avLst>
          </a:prstGeom>
          <a:solidFill>
            <a:srgbClr val="EA9999"/>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27"/>
          <p:cNvPicPr preferRelativeResize="0"/>
          <p:nvPr/>
        </p:nvPicPr>
        <p:blipFill>
          <a:blip r:embed="rId6">
            <a:alphaModFix/>
          </a:blip>
          <a:stretch>
            <a:fillRect/>
          </a:stretch>
        </p:blipFill>
        <p:spPr>
          <a:xfrm rot="-5599687">
            <a:off x="3616033" y="1525298"/>
            <a:ext cx="224134" cy="248009"/>
          </a:xfrm>
          <a:prstGeom prst="rect">
            <a:avLst/>
          </a:prstGeom>
          <a:noFill/>
          <a:ln>
            <a:noFill/>
          </a:ln>
        </p:spPr>
      </p:pic>
      <p:pic>
        <p:nvPicPr>
          <p:cNvPr id="256" name="Google Shape;256;p27"/>
          <p:cNvPicPr preferRelativeResize="0"/>
          <p:nvPr/>
        </p:nvPicPr>
        <p:blipFill>
          <a:blip r:embed="rId6">
            <a:alphaModFix/>
          </a:blip>
          <a:stretch>
            <a:fillRect/>
          </a:stretch>
        </p:blipFill>
        <p:spPr>
          <a:xfrm rot="-5599687">
            <a:off x="3986683" y="1525298"/>
            <a:ext cx="224134" cy="248009"/>
          </a:xfrm>
          <a:prstGeom prst="rect">
            <a:avLst/>
          </a:prstGeom>
          <a:noFill/>
          <a:ln>
            <a:noFill/>
          </a:ln>
        </p:spPr>
      </p:pic>
      <p:pic>
        <p:nvPicPr>
          <p:cNvPr id="257" name="Google Shape;257;p27"/>
          <p:cNvPicPr preferRelativeResize="0"/>
          <p:nvPr/>
        </p:nvPicPr>
        <p:blipFill>
          <a:blip r:embed="rId7">
            <a:alphaModFix/>
          </a:blip>
          <a:stretch>
            <a:fillRect/>
          </a:stretch>
        </p:blipFill>
        <p:spPr>
          <a:xfrm>
            <a:off x="3858399" y="2184925"/>
            <a:ext cx="327300" cy="297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28"/>
          <p:cNvSpPr txBox="1"/>
          <p:nvPr/>
        </p:nvSpPr>
        <p:spPr>
          <a:xfrm>
            <a:off x="373025" y="1300000"/>
            <a:ext cx="7641900" cy="305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a:solidFill>
                <a:srgbClr val="FF6633"/>
              </a:solidFill>
              <a:latin typeface="Verdana"/>
              <a:ea typeface="Verdana"/>
              <a:cs typeface="Verdana"/>
              <a:sym typeface="Verdana"/>
            </a:endParaRPr>
          </a:p>
          <a:p>
            <a:pPr indent="0" lvl="0" marL="0" rtl="0" algn="l">
              <a:spcBef>
                <a:spcPts val="500"/>
              </a:spcBef>
              <a:spcAft>
                <a:spcPts val="0"/>
              </a:spcAft>
              <a:buNone/>
            </a:pPr>
            <a:r>
              <a:t/>
            </a:r>
            <a:endParaRPr/>
          </a:p>
        </p:txBody>
      </p:sp>
      <p:graphicFrame>
        <p:nvGraphicFramePr>
          <p:cNvPr id="263" name="Google Shape;263;p28"/>
          <p:cNvGraphicFramePr/>
          <p:nvPr/>
        </p:nvGraphicFramePr>
        <p:xfrm>
          <a:off x="1178600" y="1077035"/>
          <a:ext cx="3000000" cy="3000000"/>
        </p:xfrm>
        <a:graphic>
          <a:graphicData uri="http://schemas.openxmlformats.org/drawingml/2006/table">
            <a:tbl>
              <a:tblPr>
                <a:noFill/>
                <a:tableStyleId>{A68FCAC2-3FA4-4770-8B22-A5AFF359FA24}</a:tableStyleId>
              </a:tblPr>
              <a:tblGrid>
                <a:gridCol w="7012900"/>
              </a:tblGrid>
              <a:tr h="3854800">
                <a:tc>
                  <a:txBody>
                    <a:bodyPr/>
                    <a:lstStyle/>
                    <a:p>
                      <a:pPr indent="0" lvl="0" marL="0" rtl="0" algn="l">
                        <a:spcBef>
                          <a:spcPts val="0"/>
                        </a:spcBef>
                        <a:spcAft>
                          <a:spcPts val="0"/>
                        </a:spcAft>
                        <a:buNone/>
                      </a:pPr>
                      <a:r>
                        <a:t/>
                      </a:r>
                      <a:endParaRPr/>
                    </a:p>
                  </a:txBody>
                  <a:tcPr marT="91425" marB="91425" marR="91425" marL="91425">
                    <a:solidFill>
                      <a:srgbClr val="FFFFFF"/>
                    </a:solidFill>
                  </a:tcPr>
                </a:tc>
              </a:tr>
            </a:tbl>
          </a:graphicData>
        </a:graphic>
      </p:graphicFrame>
      <p:sp>
        <p:nvSpPr>
          <p:cNvPr id="264" name="Google Shape;264;p28"/>
          <p:cNvSpPr txBox="1"/>
          <p:nvPr/>
        </p:nvSpPr>
        <p:spPr>
          <a:xfrm>
            <a:off x="1310725" y="1300000"/>
            <a:ext cx="6522600" cy="3052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444444"/>
              </a:buClr>
              <a:buSzPts val="1200"/>
              <a:buChar char="●"/>
            </a:pPr>
            <a:r>
              <a:rPr b="1" lang="en" sz="1200">
                <a:solidFill>
                  <a:srgbClr val="B45F06"/>
                </a:solidFill>
              </a:rPr>
              <a:t>Fecals</a:t>
            </a:r>
            <a:r>
              <a:rPr lang="en" sz="1200">
                <a:solidFill>
                  <a:srgbClr val="444444"/>
                </a:solidFill>
              </a:rPr>
              <a:t> are an important part of your pet’s annual exam.</a:t>
            </a:r>
            <a:endParaRPr sz="1200">
              <a:solidFill>
                <a:srgbClr val="444444"/>
              </a:solidFill>
            </a:endParaRPr>
          </a:p>
          <a:p>
            <a:pPr indent="-304800" lvl="0" marL="457200" rtl="0" algn="l">
              <a:lnSpc>
                <a:spcPct val="115000"/>
              </a:lnSpc>
              <a:spcBef>
                <a:spcPts val="0"/>
              </a:spcBef>
              <a:spcAft>
                <a:spcPts val="0"/>
              </a:spcAft>
              <a:buClr>
                <a:srgbClr val="444444"/>
              </a:buClr>
              <a:buSzPts val="1200"/>
              <a:buChar char="●"/>
            </a:pPr>
            <a:r>
              <a:rPr lang="en" sz="1200">
                <a:solidFill>
                  <a:srgbClr val="444444"/>
                </a:solidFill>
              </a:rPr>
              <a:t> The Centers for Disease Control (CDC) says that </a:t>
            </a:r>
            <a:r>
              <a:rPr b="1" lang="en" sz="1200">
                <a:solidFill>
                  <a:srgbClr val="444444"/>
                </a:solidFill>
              </a:rPr>
              <a:t>14% of people in the U.S</a:t>
            </a:r>
            <a:r>
              <a:rPr lang="en" sz="1200">
                <a:solidFill>
                  <a:srgbClr val="444444"/>
                </a:solidFill>
              </a:rPr>
              <a:t>. have been infected with the roundworm toxocara. </a:t>
            </a:r>
            <a:endParaRPr sz="1200">
              <a:solidFill>
                <a:srgbClr val="444444"/>
              </a:solidFill>
            </a:endParaRPr>
          </a:p>
          <a:p>
            <a:pPr indent="-304800" lvl="1" marL="914400" rtl="0" algn="l">
              <a:lnSpc>
                <a:spcPct val="115000"/>
              </a:lnSpc>
              <a:spcBef>
                <a:spcPts val="0"/>
              </a:spcBef>
              <a:spcAft>
                <a:spcPts val="0"/>
              </a:spcAft>
              <a:buClr>
                <a:srgbClr val="444444"/>
              </a:buClr>
              <a:buSzPts val="1200"/>
              <a:buChar char="○"/>
            </a:pPr>
            <a:r>
              <a:rPr lang="en" sz="1200">
                <a:solidFill>
                  <a:srgbClr val="444444"/>
                </a:solidFill>
              </a:rPr>
              <a:t>Approximately 700 people lose vision every year.</a:t>
            </a:r>
            <a:endParaRPr sz="1200">
              <a:solidFill>
                <a:srgbClr val="444444"/>
              </a:solidFill>
            </a:endParaRPr>
          </a:p>
          <a:p>
            <a:pPr indent="-304800" lvl="0" marL="457200" rtl="0" algn="l">
              <a:lnSpc>
                <a:spcPct val="115000"/>
              </a:lnSpc>
              <a:spcBef>
                <a:spcPts val="0"/>
              </a:spcBef>
              <a:spcAft>
                <a:spcPts val="0"/>
              </a:spcAft>
              <a:buClr>
                <a:srgbClr val="444444"/>
              </a:buClr>
              <a:buSzPts val="1200"/>
              <a:buChar char="●"/>
            </a:pPr>
            <a:r>
              <a:rPr lang="en" sz="1200">
                <a:solidFill>
                  <a:srgbClr val="444444"/>
                </a:solidFill>
              </a:rPr>
              <a:t> Fecals are an </a:t>
            </a:r>
            <a:r>
              <a:rPr b="1" lang="en" sz="1200">
                <a:solidFill>
                  <a:srgbClr val="FF0000"/>
                </a:solidFill>
              </a:rPr>
              <a:t>important tool to ensure that your pet and your household are not infected </a:t>
            </a:r>
            <a:r>
              <a:rPr lang="en" sz="1200">
                <a:solidFill>
                  <a:srgbClr val="444444"/>
                </a:solidFill>
              </a:rPr>
              <a:t>and exposed to intestinal parasites, respectively.</a:t>
            </a:r>
            <a:endParaRPr sz="1200">
              <a:solidFill>
                <a:srgbClr val="444444"/>
              </a:solidFill>
            </a:endParaRPr>
          </a:p>
          <a:p>
            <a:pPr indent="-304800" lvl="0" marL="457200" rtl="0" algn="l">
              <a:spcBef>
                <a:spcPts val="0"/>
              </a:spcBef>
              <a:spcAft>
                <a:spcPts val="0"/>
              </a:spcAft>
              <a:buClr>
                <a:srgbClr val="444444"/>
              </a:buClr>
              <a:buSzPts val="1200"/>
              <a:buChar char="●"/>
            </a:pPr>
            <a:r>
              <a:rPr lang="en" sz="1200">
                <a:solidFill>
                  <a:srgbClr val="444444"/>
                </a:solidFill>
              </a:rPr>
              <a:t>Because intestinal parasites live in your pet’s gastrointestinal tract, they are usually hidden from view. Unlike external parasites like fleas and ticks, most intestinal parasites are </a:t>
            </a:r>
            <a:r>
              <a:rPr b="1" lang="en" sz="1200">
                <a:solidFill>
                  <a:srgbClr val="444444"/>
                </a:solidFill>
              </a:rPr>
              <a:t>never seen.</a:t>
            </a:r>
            <a:r>
              <a:rPr lang="en" sz="1200">
                <a:solidFill>
                  <a:srgbClr val="444444"/>
                </a:solidFill>
              </a:rPr>
              <a:t> </a:t>
            </a:r>
            <a:endParaRPr sz="1200">
              <a:solidFill>
                <a:srgbClr val="444444"/>
              </a:solidFill>
            </a:endParaRPr>
          </a:p>
          <a:p>
            <a:pPr indent="-304800" lvl="1" marL="914400" rtl="0" algn="l">
              <a:spcBef>
                <a:spcPts val="0"/>
              </a:spcBef>
              <a:spcAft>
                <a:spcPts val="0"/>
              </a:spcAft>
              <a:buClr>
                <a:srgbClr val="444444"/>
              </a:buClr>
              <a:buSzPts val="1200"/>
              <a:buChar char="○"/>
            </a:pPr>
            <a:r>
              <a:rPr lang="en" sz="1200">
                <a:solidFill>
                  <a:srgbClr val="444444"/>
                </a:solidFill>
              </a:rPr>
              <a:t>According to the Companion Animal Parasite Council,  more than </a:t>
            </a:r>
            <a:r>
              <a:rPr b="1" lang="en" sz="1200">
                <a:solidFill>
                  <a:srgbClr val="FF0000"/>
                </a:solidFill>
              </a:rPr>
              <a:t>25% of cats are infected.</a:t>
            </a:r>
            <a:endParaRPr b="1" sz="1200">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pic>
        <p:nvPicPr>
          <p:cNvPr id="265" name="Google Shape;265;p28"/>
          <p:cNvPicPr preferRelativeResize="0"/>
          <p:nvPr/>
        </p:nvPicPr>
        <p:blipFill>
          <a:blip r:embed="rId4">
            <a:alphaModFix/>
          </a:blip>
          <a:stretch>
            <a:fillRect/>
          </a:stretch>
        </p:blipFill>
        <p:spPr>
          <a:xfrm>
            <a:off x="7833325" y="1059099"/>
            <a:ext cx="1210400" cy="1596614"/>
          </a:xfrm>
          <a:prstGeom prst="rect">
            <a:avLst/>
          </a:prstGeom>
          <a:noFill/>
          <a:ln>
            <a:noFill/>
          </a:ln>
        </p:spPr>
      </p:pic>
      <p:pic>
        <p:nvPicPr>
          <p:cNvPr id="266" name="Google Shape;266;p28"/>
          <p:cNvPicPr preferRelativeResize="0"/>
          <p:nvPr/>
        </p:nvPicPr>
        <p:blipFill>
          <a:blip r:embed="rId5">
            <a:alphaModFix/>
          </a:blip>
          <a:stretch>
            <a:fillRect/>
          </a:stretch>
        </p:blipFill>
        <p:spPr>
          <a:xfrm rot="-3435927">
            <a:off x="7156262" y="1356425"/>
            <a:ext cx="1001950" cy="1001950"/>
          </a:xfrm>
          <a:prstGeom prst="rect">
            <a:avLst/>
          </a:prstGeom>
          <a:noFill/>
          <a:ln>
            <a:noFill/>
          </a:ln>
        </p:spPr>
      </p:pic>
      <p:pic>
        <p:nvPicPr>
          <p:cNvPr id="267" name="Google Shape;267;p28"/>
          <p:cNvPicPr preferRelativeResize="0"/>
          <p:nvPr/>
        </p:nvPicPr>
        <p:blipFill>
          <a:blip r:embed="rId6">
            <a:alphaModFix/>
          </a:blip>
          <a:stretch>
            <a:fillRect/>
          </a:stretch>
        </p:blipFill>
        <p:spPr>
          <a:xfrm>
            <a:off x="0" y="1359463"/>
            <a:ext cx="1459163" cy="1114800"/>
          </a:xfrm>
          <a:prstGeom prst="rect">
            <a:avLst/>
          </a:prstGeom>
          <a:noFill/>
          <a:ln>
            <a:noFill/>
          </a:ln>
        </p:spPr>
      </p:pic>
      <p:pic>
        <p:nvPicPr>
          <p:cNvPr id="268" name="Google Shape;268;p28"/>
          <p:cNvPicPr preferRelativeResize="0"/>
          <p:nvPr/>
        </p:nvPicPr>
        <p:blipFill>
          <a:blip r:embed="rId7">
            <a:alphaModFix/>
          </a:blip>
          <a:stretch>
            <a:fillRect/>
          </a:stretch>
        </p:blipFill>
        <p:spPr>
          <a:xfrm>
            <a:off x="8079075" y="2858425"/>
            <a:ext cx="1001950" cy="1934650"/>
          </a:xfrm>
          <a:prstGeom prst="rect">
            <a:avLst/>
          </a:prstGeom>
          <a:noFill/>
          <a:ln>
            <a:noFill/>
          </a:ln>
        </p:spPr>
      </p:pic>
      <p:pic>
        <p:nvPicPr>
          <p:cNvPr id="269" name="Google Shape;269;p28"/>
          <p:cNvPicPr preferRelativeResize="0"/>
          <p:nvPr/>
        </p:nvPicPr>
        <p:blipFill rotWithShape="1">
          <a:blip r:embed="rId8">
            <a:alphaModFix/>
          </a:blip>
          <a:srcRect b="0" l="0" r="0" t="6437"/>
          <a:stretch/>
        </p:blipFill>
        <p:spPr>
          <a:xfrm>
            <a:off x="113038" y="3443500"/>
            <a:ext cx="1590690" cy="1114800"/>
          </a:xfrm>
          <a:prstGeom prst="rect">
            <a:avLst/>
          </a:prstGeom>
          <a:noFill/>
          <a:ln>
            <a:noFill/>
          </a:ln>
        </p:spPr>
      </p:pic>
      <p:sp>
        <p:nvSpPr>
          <p:cNvPr id="270" name="Google Shape;270;p28"/>
          <p:cNvSpPr/>
          <p:nvPr/>
        </p:nvSpPr>
        <p:spPr>
          <a:xfrm>
            <a:off x="1178599" y="107200"/>
            <a:ext cx="7309334" cy="92661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gradFill>
                  <a:gsLst>
                    <a:gs pos="0">
                      <a:srgbClr val="F48208"/>
                    </a:gs>
                    <a:gs pos="100000">
                      <a:srgbClr val="703E08"/>
                    </a:gs>
                  </a:gsLst>
                  <a:path path="circle">
                    <a:fillToRect b="50%" l="50%" r="50%" t="50%"/>
                  </a:path>
                  <a:tileRect/>
                </a:gradFill>
                <a:latin typeface="Abril Fatface"/>
              </a:rPr>
              <a:t>Fecal Tests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pic>
        <p:nvPicPr>
          <p:cNvPr id="275" name="Google Shape;275;p29"/>
          <p:cNvPicPr preferRelativeResize="0"/>
          <p:nvPr/>
        </p:nvPicPr>
        <p:blipFill rotWithShape="1">
          <a:blip r:embed="rId4">
            <a:alphaModFix/>
          </a:blip>
          <a:srcRect b="0" l="0" r="0" t="0"/>
          <a:stretch/>
        </p:blipFill>
        <p:spPr>
          <a:xfrm rot="-5400000">
            <a:off x="1171738" y="1780738"/>
            <a:ext cx="2410824" cy="3823301"/>
          </a:xfrm>
          <a:prstGeom prst="rect">
            <a:avLst/>
          </a:prstGeom>
          <a:noFill/>
          <a:ln cap="flat" cmpd="sng" w="38100">
            <a:solidFill>
              <a:srgbClr val="EA9999"/>
            </a:solidFill>
            <a:prstDash val="solid"/>
            <a:round/>
            <a:headEnd len="sm" w="sm" type="none"/>
            <a:tailEnd len="sm" w="sm" type="none"/>
          </a:ln>
        </p:spPr>
      </p:pic>
      <p:pic>
        <p:nvPicPr>
          <p:cNvPr id="276" name="Google Shape;276;p29"/>
          <p:cNvPicPr preferRelativeResize="0"/>
          <p:nvPr/>
        </p:nvPicPr>
        <p:blipFill rotWithShape="1">
          <a:blip r:embed="rId5">
            <a:alphaModFix/>
          </a:blip>
          <a:srcRect b="0" l="8742" r="0" t="0"/>
          <a:stretch/>
        </p:blipFill>
        <p:spPr>
          <a:xfrm>
            <a:off x="526475" y="935426"/>
            <a:ext cx="3539100" cy="1287050"/>
          </a:xfrm>
          <a:prstGeom prst="rect">
            <a:avLst/>
          </a:prstGeom>
          <a:noFill/>
          <a:ln cap="flat" cmpd="sng" w="38100">
            <a:solidFill>
              <a:srgbClr val="EA9999"/>
            </a:solidFill>
            <a:prstDash val="solid"/>
            <a:round/>
            <a:headEnd len="sm" w="sm" type="none"/>
            <a:tailEnd len="sm" w="sm" type="none"/>
          </a:ln>
        </p:spPr>
      </p:pic>
      <p:pic>
        <p:nvPicPr>
          <p:cNvPr descr="Si quieres tomar capturas al microscopio , te recomendamos el siguiente adaptador, mas economico por el siquiente link:&#10;&#10;https://www.amazon.com/Microscope-Adapter-Smartphone-Camera-Adaptor/dp/B07412S738/ref=as_sl_pc_qf_sp_asin_til?tag=diegocamposbi-20&amp;linkCode=w00&amp;linkId=5ce3d7855b20d8b0c1c7b7f6f85960bd&amp;creativeASIN=B07412S738&#10;&#10;Mejores microscopios de venta online aqui:&#10;&#10;AmScope M150C-I 40X-1000X :&#10;&#10;https://www.amazon.com/AmScope-M150C-I-40X-1000X-Biological-Microscope/dp/B00AM5XB5O/ref=as_sl_pc_qf_sp_asin_til?tag=diegocamposbi-20&amp;linkCode=w00&amp;linkId=ecb899ee1fae63cf7d927efe424034f9&amp;creativeASIN=B00AM5XB5O&#10;&#10;OMAX 40X-2000X Lab:&#10;&#10;https://www.amazon.com/Awarded-Best-Compound-Microscope-2016/dp/B0094JTZOU/ref=as_sl_pc_qf_sp_asin_til?tag=diegocamposbi-20&amp;linkCode=w00&amp;linkId=9bd9ac8b2564096354816be7ecc2c883&amp;creativeASIN=B0094JTZOU&#10;&#10;No. 1 in Top 8 USB Microscope 2016 OMAX 40X-2000X Digital Lab&#10;&#10;https://www.amazon.com/Microscope-OMAX-40X-2000X-Mechanical-Homeschool/dp/B006MX03Q0/ref=as_sl_pc_qf_sp_asin_til?tag=diegocamposbi-20&amp;linkCode=w00&amp;linkId=ee37882fd9de1a8ed76d2e8ed897c107&amp;creativeASIN=B006MX03Q0&#10;&#10;Larva migrans ocular es una enfermedad del ojo humano producida por la invasión de este órgano por larvas de varias especies de nematodos parásitos. Las principales especies que lo producen son Toxocara canis, parásito habituales de los perro y otros cánidos y Toxocara cati que parásita a los gatos y otros felinos.&#10;Aquí podemos apreciar al parásito toxacara canis , el cual ha infectado el ojo del paciente , y se mueve libremente en el . &#10;&#10;SUSCRIBETE Y NO TE OLVIDES DE DAR ME GUSTA AL VIDEO.&#10;&#10;https://www.youtube.com/channel/UCtPT56m_H3VEq9OlvAkb56w&#10;&#10;Un canal hecho para compartir los hallazgos de interés , en la practica del análisis clínico y sus diferentes areas.&#10;&#10;https://www.youtube.com/channel/UCtPT56m_H3VEq9OlvAkb56w&#10;&#10;En este canal podrán conseguir mas de 100 vídeos de parasitologia , hematologia, serologia, fertilidad, uroanalisis .&#10;&#10;LISTAS PRINCIPALES:&#10;&#10;-Parasitologia humana (67) :https://www.youtube.com/playlist?list=PLyIerbDq5ofoLNcUUSUEI7rBVWdwqbByN&#10;&#10;-Hematologia (5):https://www.youtube.com/playlist?list=PLyIerbDq5ofowA1p5GwEg7UqZGtFuDBDk&#10;&#10;-Uroanalisis(20):https://www.youtube.com/playlist?list=PLyIerbDq5ofpDwmPm8ICWmGNqnlQ1a2Za&#10;&#10;-Fertilidad (4): https://www.youtube.com/playlist?list=PLyIerbDq5ofo8WTJuElY60HN6jUvdlI1W&#10;&#10;-Serologia():https://www.youtube.com/playlist?list=PLyIerbDq5ofq4TXx8KW9LQuXrzLUlgX5q&#10;&#10;NO OLVIDES SUSCRIBIRTE PARA SEGUIR RECIBIENDO BUENOS VIDEOS.&#10;&#10;https://www.youtube.com/channel/UCtPT56m_H3VEq9OlvAkb56w" id="277" name="Google Shape;277;p29" title="Toxocariasis ocular -Larva migrans ocular">
            <a:hlinkClick r:id="rId6"/>
          </p:cNvPr>
          <p:cNvPicPr preferRelativeResize="0"/>
          <p:nvPr/>
        </p:nvPicPr>
        <p:blipFill>
          <a:blip r:embed="rId7">
            <a:alphaModFix/>
          </a:blip>
          <a:stretch>
            <a:fillRect/>
          </a:stretch>
        </p:blipFill>
        <p:spPr>
          <a:xfrm>
            <a:off x="4910175" y="1228650"/>
            <a:ext cx="3539100" cy="3281450"/>
          </a:xfrm>
          <a:prstGeom prst="rect">
            <a:avLst/>
          </a:prstGeom>
          <a:noFill/>
          <a:ln cap="flat" cmpd="sng" w="28575">
            <a:solidFill>
              <a:srgbClr val="EA9999"/>
            </a:solidFill>
            <a:prstDash val="solid"/>
            <a:round/>
            <a:headEnd len="sm" w="sm" type="none"/>
            <a:tailEnd len="sm" w="sm" type="none"/>
          </a:ln>
        </p:spPr>
      </p:pic>
      <p:pic>
        <p:nvPicPr>
          <p:cNvPr id="278" name="Google Shape;278;p29"/>
          <p:cNvPicPr preferRelativeResize="0"/>
          <p:nvPr/>
        </p:nvPicPr>
        <p:blipFill rotWithShape="1">
          <a:blip r:embed="rId8">
            <a:alphaModFix/>
          </a:blip>
          <a:srcRect b="0" l="0" r="0" t="-26582"/>
          <a:stretch/>
        </p:blipFill>
        <p:spPr>
          <a:xfrm>
            <a:off x="5021400" y="1186050"/>
            <a:ext cx="824175" cy="378375"/>
          </a:xfrm>
          <a:prstGeom prst="rect">
            <a:avLst/>
          </a:prstGeom>
          <a:noFill/>
          <a:ln>
            <a:noFill/>
          </a:ln>
        </p:spPr>
      </p:pic>
      <p:pic>
        <p:nvPicPr>
          <p:cNvPr id="279" name="Google Shape;279;p29"/>
          <p:cNvPicPr preferRelativeResize="0"/>
          <p:nvPr/>
        </p:nvPicPr>
        <p:blipFill rotWithShape="1">
          <a:blip r:embed="rId8">
            <a:alphaModFix/>
          </a:blip>
          <a:srcRect b="0" l="0" r="0" t="-26582"/>
          <a:stretch/>
        </p:blipFill>
        <p:spPr>
          <a:xfrm>
            <a:off x="4910175" y="4093350"/>
            <a:ext cx="824175" cy="378375"/>
          </a:xfrm>
          <a:prstGeom prst="rect">
            <a:avLst/>
          </a:prstGeom>
          <a:noFill/>
          <a:ln>
            <a:noFill/>
          </a:ln>
        </p:spPr>
      </p:pic>
      <p:pic>
        <p:nvPicPr>
          <p:cNvPr id="280" name="Google Shape;280;p29"/>
          <p:cNvPicPr preferRelativeResize="0"/>
          <p:nvPr/>
        </p:nvPicPr>
        <p:blipFill rotWithShape="1">
          <a:blip r:embed="rId8">
            <a:alphaModFix/>
          </a:blip>
          <a:srcRect b="0" l="0" r="0" t="-26582"/>
          <a:stretch/>
        </p:blipFill>
        <p:spPr>
          <a:xfrm>
            <a:off x="5894850" y="1228650"/>
            <a:ext cx="824175" cy="378375"/>
          </a:xfrm>
          <a:prstGeom prst="rect">
            <a:avLst/>
          </a:prstGeom>
          <a:noFill/>
          <a:ln>
            <a:noFill/>
          </a:ln>
        </p:spPr>
      </p:pic>
      <p:pic>
        <p:nvPicPr>
          <p:cNvPr id="281" name="Google Shape;281;p29"/>
          <p:cNvPicPr preferRelativeResize="0"/>
          <p:nvPr/>
        </p:nvPicPr>
        <p:blipFill rotWithShape="1">
          <a:blip r:embed="rId8">
            <a:alphaModFix/>
          </a:blip>
          <a:srcRect b="0" l="0" r="0" t="-26582"/>
          <a:stretch/>
        </p:blipFill>
        <p:spPr>
          <a:xfrm>
            <a:off x="6768300" y="1228650"/>
            <a:ext cx="824175" cy="378375"/>
          </a:xfrm>
          <a:prstGeom prst="rect">
            <a:avLst/>
          </a:prstGeom>
          <a:noFill/>
          <a:ln>
            <a:noFill/>
          </a:ln>
        </p:spPr>
      </p:pic>
      <p:pic>
        <p:nvPicPr>
          <p:cNvPr id="282" name="Google Shape;282;p29"/>
          <p:cNvPicPr preferRelativeResize="0"/>
          <p:nvPr/>
        </p:nvPicPr>
        <p:blipFill rotWithShape="1">
          <a:blip r:embed="rId8">
            <a:alphaModFix/>
          </a:blip>
          <a:srcRect b="0" l="0" r="0" t="-26582"/>
          <a:stretch/>
        </p:blipFill>
        <p:spPr>
          <a:xfrm>
            <a:off x="7625100" y="1228650"/>
            <a:ext cx="824175" cy="378375"/>
          </a:xfrm>
          <a:prstGeom prst="rect">
            <a:avLst/>
          </a:prstGeom>
          <a:noFill/>
          <a:ln>
            <a:noFill/>
          </a:ln>
        </p:spPr>
      </p:pic>
      <p:pic>
        <p:nvPicPr>
          <p:cNvPr id="283" name="Google Shape;283;p29"/>
          <p:cNvPicPr preferRelativeResize="0"/>
          <p:nvPr/>
        </p:nvPicPr>
        <p:blipFill rotWithShape="1">
          <a:blip r:embed="rId8">
            <a:alphaModFix/>
          </a:blip>
          <a:srcRect b="0" l="0" r="0" t="-26582"/>
          <a:stretch/>
        </p:blipFill>
        <p:spPr>
          <a:xfrm>
            <a:off x="7625100" y="4131725"/>
            <a:ext cx="824175" cy="378375"/>
          </a:xfrm>
          <a:prstGeom prst="rect">
            <a:avLst/>
          </a:prstGeom>
          <a:noFill/>
          <a:ln>
            <a:noFill/>
          </a:ln>
        </p:spPr>
      </p:pic>
      <p:pic>
        <p:nvPicPr>
          <p:cNvPr id="284" name="Google Shape;284;p29"/>
          <p:cNvPicPr preferRelativeResize="0"/>
          <p:nvPr/>
        </p:nvPicPr>
        <p:blipFill rotWithShape="1">
          <a:blip r:embed="rId8">
            <a:alphaModFix/>
          </a:blip>
          <a:srcRect b="0" l="0" r="0" t="-26582"/>
          <a:stretch/>
        </p:blipFill>
        <p:spPr>
          <a:xfrm>
            <a:off x="6719025" y="4093350"/>
            <a:ext cx="824175" cy="378375"/>
          </a:xfrm>
          <a:prstGeom prst="rect">
            <a:avLst/>
          </a:prstGeom>
          <a:noFill/>
          <a:ln>
            <a:noFill/>
          </a:ln>
        </p:spPr>
      </p:pic>
      <p:pic>
        <p:nvPicPr>
          <p:cNvPr id="285" name="Google Shape;285;p29"/>
          <p:cNvPicPr preferRelativeResize="0"/>
          <p:nvPr/>
        </p:nvPicPr>
        <p:blipFill rotWithShape="1">
          <a:blip r:embed="rId8">
            <a:alphaModFix/>
          </a:blip>
          <a:srcRect b="0" l="0" r="0" t="-26582"/>
          <a:stretch/>
        </p:blipFill>
        <p:spPr>
          <a:xfrm>
            <a:off x="5814600" y="4093350"/>
            <a:ext cx="824175" cy="378375"/>
          </a:xfrm>
          <a:prstGeom prst="rect">
            <a:avLst/>
          </a:prstGeom>
          <a:noFill/>
          <a:ln>
            <a:noFill/>
          </a:ln>
        </p:spPr>
      </p:pic>
      <p:sp>
        <p:nvSpPr>
          <p:cNvPr id="286" name="Google Shape;286;p29"/>
          <p:cNvSpPr/>
          <p:nvPr/>
        </p:nvSpPr>
        <p:spPr>
          <a:xfrm>
            <a:off x="546000" y="2057400"/>
            <a:ext cx="3539107" cy="317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gradFill>
                  <a:gsLst>
                    <a:gs pos="0">
                      <a:srgbClr val="E06666"/>
                    </a:gs>
                    <a:gs pos="57000">
                      <a:srgbClr val="9A3535"/>
                    </a:gs>
                    <a:gs pos="100000">
                      <a:srgbClr val="540303"/>
                    </a:gs>
                  </a:gsLst>
                  <a:lin ang="5400012" scaled="0"/>
                </a:gradFill>
                <a:latin typeface="Anton"/>
              </a:rPr>
              <a:t>Prometheus Movie Clip</a:t>
            </a:r>
          </a:p>
        </p:txBody>
      </p:sp>
      <p:sp>
        <p:nvSpPr>
          <p:cNvPr id="287" name="Google Shape;287;p29"/>
          <p:cNvSpPr/>
          <p:nvPr/>
        </p:nvSpPr>
        <p:spPr>
          <a:xfrm>
            <a:off x="465500" y="150025"/>
            <a:ext cx="8261492" cy="7854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gradFill>
                  <a:gsLst>
                    <a:gs pos="0">
                      <a:srgbClr val="E06666"/>
                    </a:gs>
                    <a:gs pos="57000">
                      <a:srgbClr val="9A3535"/>
                    </a:gs>
                    <a:gs pos="100000">
                      <a:srgbClr val="540303"/>
                    </a:gs>
                  </a:gsLst>
                  <a:lin ang="5400012" scaled="0"/>
                </a:gradFill>
                <a:latin typeface="Alfa Slab One"/>
              </a:rPr>
              <a:t>Ocular larva migrans</a:t>
            </a:r>
          </a:p>
        </p:txBody>
      </p:sp>
      <p:sp>
        <p:nvSpPr>
          <p:cNvPr id="288" name="Google Shape;288;p29"/>
          <p:cNvSpPr/>
          <p:nvPr/>
        </p:nvSpPr>
        <p:spPr>
          <a:xfrm>
            <a:off x="4864950" y="4600500"/>
            <a:ext cx="3746892" cy="297301"/>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gradFill>
                  <a:gsLst>
                    <a:gs pos="0">
                      <a:srgbClr val="E06666"/>
                    </a:gs>
                    <a:gs pos="57000">
                      <a:srgbClr val="9A3535"/>
                    </a:gs>
                    <a:gs pos="100000">
                      <a:srgbClr val="540303"/>
                    </a:gs>
                  </a:gsLst>
                  <a:lin ang="5400012" scaled="0"/>
                </a:gradFill>
                <a:latin typeface="Anton"/>
              </a:rPr>
              <a:t>Toxocara In the Eye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30"/>
          <p:cNvSpPr txBox="1"/>
          <p:nvPr/>
        </p:nvSpPr>
        <p:spPr>
          <a:xfrm>
            <a:off x="943127" y="813900"/>
            <a:ext cx="7194000" cy="35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Current and Proposed Role of Acupuncture / TCM</a:t>
            </a:r>
            <a:endParaRPr b="1" sz="1600"/>
          </a:p>
          <a:p>
            <a:pPr indent="0" lvl="0" marL="0" rtl="0" algn="l">
              <a:spcBef>
                <a:spcPts val="0"/>
              </a:spcBef>
              <a:spcAft>
                <a:spcPts val="0"/>
              </a:spcAft>
              <a:buNone/>
            </a:pPr>
            <a:r>
              <a:t/>
            </a:r>
            <a:endParaRPr sz="800"/>
          </a:p>
          <a:p>
            <a:pPr indent="0" lvl="0" marL="0" rtl="0" algn="l">
              <a:spcBef>
                <a:spcPts val="0"/>
              </a:spcBef>
              <a:spcAft>
                <a:spcPts val="0"/>
              </a:spcAft>
              <a:buNone/>
            </a:pPr>
            <a:r>
              <a:rPr lang="en" sz="800"/>
              <a:t>Evidence is limited, but TCM may help with symptom management and immune modulation.</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800"/>
              <a:t>Potential roles:</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800"/>
              <a:t>1. Immune regulation</a:t>
            </a:r>
            <a:endParaRPr sz="800"/>
          </a:p>
          <a:p>
            <a:pPr indent="0" lvl="0" marL="0" rtl="0" algn="l">
              <a:spcBef>
                <a:spcPts val="0"/>
              </a:spcBef>
              <a:spcAft>
                <a:spcPts val="0"/>
              </a:spcAft>
              <a:buNone/>
            </a:pPr>
            <a:r>
              <a:t/>
            </a:r>
            <a:endParaRPr sz="700"/>
          </a:p>
          <a:p>
            <a:pPr indent="0" lvl="0" marL="0" rtl="0" algn="l">
              <a:spcBef>
                <a:spcPts val="0"/>
              </a:spcBef>
              <a:spcAft>
                <a:spcPts val="0"/>
              </a:spcAft>
              <a:buNone/>
            </a:pPr>
            <a:r>
              <a:rPr lang="en" sz="700"/>
              <a:t>Acupuncture research shows modulation of:</a:t>
            </a:r>
            <a:endParaRPr sz="700"/>
          </a:p>
          <a:p>
            <a:pPr indent="0" lvl="0" marL="0" rtl="0" algn="l">
              <a:spcBef>
                <a:spcPts val="0"/>
              </a:spcBef>
              <a:spcAft>
                <a:spcPts val="0"/>
              </a:spcAft>
              <a:buNone/>
            </a:pPr>
            <a:r>
              <a:rPr lang="en" sz="700"/>
              <a:t>	•	inflammatory cytokines</a:t>
            </a:r>
            <a:endParaRPr sz="700"/>
          </a:p>
          <a:p>
            <a:pPr indent="0" lvl="0" marL="0" rtl="0" algn="l">
              <a:spcBef>
                <a:spcPts val="0"/>
              </a:spcBef>
              <a:spcAft>
                <a:spcPts val="0"/>
              </a:spcAft>
              <a:buNone/>
            </a:pPr>
            <a:r>
              <a:rPr lang="en" sz="700"/>
              <a:t>	•	immune response pathways</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2. Gastrointestinal symptom relief</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Acupuncture has evidence for:</a:t>
            </a:r>
            <a:endParaRPr sz="700"/>
          </a:p>
          <a:p>
            <a:pPr indent="0" lvl="0" marL="0" rtl="0" algn="l">
              <a:spcBef>
                <a:spcPts val="0"/>
              </a:spcBef>
              <a:spcAft>
                <a:spcPts val="0"/>
              </a:spcAft>
              <a:buNone/>
            </a:pPr>
            <a:r>
              <a:rPr lang="en" sz="700"/>
              <a:t>	•	abdominal pain</a:t>
            </a:r>
            <a:endParaRPr sz="700"/>
          </a:p>
          <a:p>
            <a:pPr indent="0" lvl="0" marL="0" rtl="0" algn="l">
              <a:spcBef>
                <a:spcPts val="0"/>
              </a:spcBef>
              <a:spcAft>
                <a:spcPts val="0"/>
              </a:spcAft>
              <a:buNone/>
            </a:pPr>
            <a:r>
              <a:rPr lang="en" sz="700"/>
              <a:t>	•	diarrhea</a:t>
            </a:r>
            <a:endParaRPr sz="700"/>
          </a:p>
          <a:p>
            <a:pPr indent="0" lvl="0" marL="0" rtl="0" algn="l">
              <a:spcBef>
                <a:spcPts val="0"/>
              </a:spcBef>
              <a:spcAft>
                <a:spcPts val="0"/>
              </a:spcAft>
              <a:buNone/>
            </a:pPr>
            <a:r>
              <a:rPr lang="en" sz="700"/>
              <a:t>	•	digestive regulation</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Example points often used for GI regulation:</a:t>
            </a:r>
            <a:endParaRPr sz="700"/>
          </a:p>
          <a:p>
            <a:pPr indent="0" lvl="0" marL="0" rtl="0" algn="l">
              <a:spcBef>
                <a:spcPts val="0"/>
              </a:spcBef>
              <a:spcAft>
                <a:spcPts val="0"/>
              </a:spcAft>
              <a:buNone/>
            </a:pPr>
            <a:r>
              <a:rPr lang="en" sz="700"/>
              <a:t>	•	ST36 (Zusanli)</a:t>
            </a:r>
            <a:endParaRPr sz="700"/>
          </a:p>
          <a:p>
            <a:pPr indent="0" lvl="0" marL="0" rtl="0" algn="l">
              <a:spcBef>
                <a:spcPts val="0"/>
              </a:spcBef>
              <a:spcAft>
                <a:spcPts val="0"/>
              </a:spcAft>
              <a:buNone/>
            </a:pPr>
            <a:r>
              <a:rPr lang="en" sz="700"/>
              <a:t>	•	CV12 (Zhongwan)</a:t>
            </a:r>
            <a:endParaRPr sz="700"/>
          </a:p>
          <a:p>
            <a:pPr indent="0" lvl="0" marL="0" rtl="0" algn="l">
              <a:spcBef>
                <a:spcPts val="0"/>
              </a:spcBef>
              <a:spcAft>
                <a:spcPts val="0"/>
              </a:spcAft>
              <a:buNone/>
            </a:pPr>
            <a:r>
              <a:rPr lang="en" sz="700"/>
              <a:t>	•	SP6 (Sanyinjiao)</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3. Integrative care</a:t>
            </a:r>
            <a:endParaRPr sz="700"/>
          </a:p>
          <a:p>
            <a:pPr indent="0" lvl="0" marL="0" rtl="0" algn="l">
              <a:spcBef>
                <a:spcPts val="0"/>
              </a:spcBef>
              <a:spcAft>
                <a:spcPts val="0"/>
              </a:spcAft>
              <a:buNone/>
            </a:pPr>
            <a:r>
              <a:t/>
            </a:r>
            <a:endParaRPr sz="700"/>
          </a:p>
          <a:p>
            <a:pPr indent="0" lvl="0" marL="0" rtl="0" algn="l">
              <a:spcBef>
                <a:spcPts val="0"/>
              </a:spcBef>
              <a:spcAft>
                <a:spcPts val="0"/>
              </a:spcAft>
              <a:buNone/>
            </a:pPr>
            <a:r>
              <a:rPr lang="en" sz="700"/>
              <a:t>TCM could serve as adjunctive therapy alongside antiparasitic medication, not a replacement.</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1"/>
          <p:cNvSpPr txBox="1"/>
          <p:nvPr/>
        </p:nvSpPr>
        <p:spPr>
          <a:xfrm>
            <a:off x="242400" y="-31500"/>
            <a:ext cx="8659200" cy="54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Location</a:t>
            </a:r>
            <a:r>
              <a:rPr lang="en" sz="1800">
                <a:solidFill>
                  <a:schemeClr val="dk2"/>
                </a:solidFill>
              </a:rPr>
              <a:t> </a:t>
            </a:r>
            <a:r>
              <a:rPr b="1" lang="en" sz="1800">
                <a:solidFill>
                  <a:schemeClr val="dk2"/>
                </a:solidFill>
              </a:rPr>
              <a:t>of</a:t>
            </a:r>
            <a:r>
              <a:rPr lang="en" sz="1800">
                <a:solidFill>
                  <a:schemeClr val="dk2"/>
                </a:solidFill>
              </a:rPr>
              <a:t> </a:t>
            </a:r>
            <a:r>
              <a:rPr b="1" lang="en" sz="1800">
                <a:solidFill>
                  <a:schemeClr val="dk2"/>
                </a:solidFill>
              </a:rPr>
              <a:t>Points</a:t>
            </a:r>
            <a:r>
              <a:rPr lang="en" sz="1800">
                <a:solidFill>
                  <a:schemeClr val="dk2"/>
                </a:solidFill>
              </a:rPr>
              <a:t> </a:t>
            </a:r>
            <a:r>
              <a:rPr b="1" lang="en" sz="1800">
                <a:solidFill>
                  <a:schemeClr val="dk2"/>
                </a:solidFill>
              </a:rPr>
              <a:t>for</a:t>
            </a:r>
            <a:r>
              <a:rPr lang="en" sz="1800">
                <a:solidFill>
                  <a:schemeClr val="dk2"/>
                </a:solidFill>
              </a:rPr>
              <a:t> </a:t>
            </a:r>
            <a:r>
              <a:rPr b="1" lang="en" sz="1800">
                <a:solidFill>
                  <a:schemeClr val="dk2"/>
                </a:solidFill>
              </a:rPr>
              <a:t>Humans</a:t>
            </a:r>
            <a:r>
              <a:rPr lang="en" sz="1800">
                <a:solidFill>
                  <a:schemeClr val="dk2"/>
                </a:solidFill>
              </a:rPr>
              <a:t> </a:t>
            </a:r>
            <a:r>
              <a:rPr b="1" lang="en" sz="1800">
                <a:solidFill>
                  <a:schemeClr val="dk2"/>
                </a:solidFill>
              </a:rPr>
              <a:t>and</a:t>
            </a:r>
            <a:r>
              <a:rPr lang="en" sz="1800">
                <a:solidFill>
                  <a:schemeClr val="dk2"/>
                </a:solidFill>
              </a:rPr>
              <a:t> </a:t>
            </a:r>
            <a:r>
              <a:rPr b="1" lang="en" sz="1800">
                <a:solidFill>
                  <a:schemeClr val="dk2"/>
                </a:solidFill>
              </a:rPr>
              <a:t>Animals</a:t>
            </a:r>
            <a:endParaRPr b="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Stomach Channel: ST36 (Zusanli)</a:t>
            </a:r>
            <a:endParaRPr sz="1800">
              <a:solidFill>
                <a:schemeClr val="dk2"/>
              </a:solidFill>
            </a:endParaRPr>
          </a:p>
          <a:p>
            <a:pPr indent="0" lvl="0" marL="0" rtl="0" algn="l">
              <a:spcBef>
                <a:spcPts val="0"/>
              </a:spcBef>
              <a:spcAft>
                <a:spcPts val="0"/>
              </a:spcAft>
              <a:buNone/>
            </a:pPr>
            <a:r>
              <a:rPr lang="en" sz="1800">
                <a:solidFill>
                  <a:schemeClr val="dk2"/>
                </a:solidFill>
              </a:rPr>
              <a:t>Located on the anterior aspect of the leg, 3 cun below ST35 and one finger-breadth lateral to the tibial crest (in animals: cranial aspect of the hind limb, distal to the stifle joint). This point tonifies Qi and Blood, supports digestion, immune function, and fatigue, and has grounding effects.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Spleen Channel: SP6 (Sanyinjiao)</a:t>
            </a:r>
            <a:endParaRPr sz="1800">
              <a:solidFill>
                <a:schemeClr val="dk2"/>
              </a:solidFill>
            </a:endParaRPr>
          </a:p>
          <a:p>
            <a:pPr indent="0" lvl="0" marL="0" rtl="0" algn="l">
              <a:spcBef>
                <a:spcPts val="0"/>
              </a:spcBef>
              <a:spcAft>
                <a:spcPts val="0"/>
              </a:spcAft>
              <a:buNone/>
            </a:pPr>
            <a:r>
              <a:rPr lang="en" sz="1800">
                <a:solidFill>
                  <a:schemeClr val="dk2"/>
                </a:solidFill>
              </a:rPr>
              <a:t>Located on the medial aspect of the leg, 3 cun above the medial malleolus, posterior to the tibia (in animals: medial hind limb, proximal to the tarsus). This point regulates menstruation, digestion, and immune function, and is the crossing point of the three Yin channels.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Conception Vessel: CV12 (Zhongwan)</a:t>
            </a:r>
            <a:endParaRPr sz="1800">
              <a:solidFill>
                <a:schemeClr val="dk2"/>
              </a:solidFill>
            </a:endParaRPr>
          </a:p>
          <a:p>
            <a:pPr indent="0" lvl="0" marL="0" rtl="0" algn="l">
              <a:spcBef>
                <a:spcPts val="0"/>
              </a:spcBef>
              <a:spcAft>
                <a:spcPts val="0"/>
              </a:spcAft>
              <a:buNone/>
            </a:pPr>
            <a:r>
              <a:rPr lang="en" sz="1800">
                <a:solidFill>
                  <a:schemeClr val="dk2"/>
                </a:solidFill>
              </a:rPr>
              <a:t>Located on the anterior midline, 4 cun above the umbilicus (in animals: ventral midline of the abdomen, between sternum and umbilicus). This point harmonizes the Stomach and intestines and is the Front-Mu point of the Stomach.</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4"/>
          <p:cNvSpPr txBox="1"/>
          <p:nvPr/>
        </p:nvSpPr>
        <p:spPr>
          <a:xfrm>
            <a:off x="1273175" y="864350"/>
            <a:ext cx="9144000" cy="9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Bungee Outline"/>
                <a:ea typeface="Bungee Outline"/>
                <a:cs typeface="Bungee Outline"/>
                <a:sym typeface="Bungee Outline"/>
              </a:rPr>
              <a:t>TAXONOMY BACKGROUND</a:t>
            </a:r>
            <a:endParaRPr b="1" sz="3600">
              <a:latin typeface="Bungee Outline"/>
              <a:ea typeface="Bungee Outline"/>
              <a:cs typeface="Bungee Outline"/>
              <a:sym typeface="Bungee Outline"/>
            </a:endParaRPr>
          </a:p>
        </p:txBody>
      </p:sp>
      <p:sp>
        <p:nvSpPr>
          <p:cNvPr id="79" name="Google Shape;79;p14"/>
          <p:cNvSpPr txBox="1"/>
          <p:nvPr/>
        </p:nvSpPr>
        <p:spPr>
          <a:xfrm>
            <a:off x="1995425" y="1359300"/>
            <a:ext cx="4561200" cy="3784200"/>
          </a:xfrm>
          <a:prstGeom prst="rect">
            <a:avLst/>
          </a:prstGeom>
          <a:noFill/>
          <a:ln>
            <a:noFill/>
          </a:ln>
        </p:spPr>
        <p:txBody>
          <a:bodyPr anchorCtr="0" anchor="t" bIns="91425" lIns="91425" spcFirstLastPara="1" rIns="91425" wrap="square" tIns="91425">
            <a:noAutofit/>
          </a:bodyPr>
          <a:lstStyle/>
          <a:p>
            <a:pPr indent="-295275" lvl="0" marL="457200" rtl="0" algn="l">
              <a:lnSpc>
                <a:spcPct val="115000"/>
              </a:lnSpc>
              <a:spcBef>
                <a:spcPts val="600"/>
              </a:spcBef>
              <a:spcAft>
                <a:spcPts val="0"/>
              </a:spcAft>
              <a:buClr>
                <a:srgbClr val="222222"/>
              </a:buClr>
              <a:buSzPts val="1050"/>
              <a:buChar char="●"/>
            </a:pPr>
            <a:r>
              <a:rPr b="1" i="1" lang="en" sz="1050">
                <a:solidFill>
                  <a:srgbClr val="222222"/>
                </a:solidFill>
              </a:rPr>
              <a:t>Toxocara cati</a:t>
            </a:r>
            <a:r>
              <a:rPr lang="en" sz="1050">
                <a:solidFill>
                  <a:srgbClr val="222222"/>
                </a:solidFill>
              </a:rPr>
              <a:t>, also known as the </a:t>
            </a:r>
            <a:r>
              <a:rPr b="1" lang="en" sz="1050">
                <a:solidFill>
                  <a:srgbClr val="222222"/>
                </a:solidFill>
              </a:rPr>
              <a:t>feline roundworm</a:t>
            </a:r>
            <a:r>
              <a:rPr lang="en" sz="1050">
                <a:solidFill>
                  <a:srgbClr val="222222"/>
                </a:solidFill>
              </a:rPr>
              <a:t>, is parasite of </a:t>
            </a:r>
            <a:r>
              <a:rPr i="1" lang="en" sz="1050">
                <a:solidFill>
                  <a:srgbClr val="222222"/>
                </a:solidFill>
              </a:rPr>
              <a:t>cats and other felids</a:t>
            </a:r>
            <a:r>
              <a:rPr lang="en" sz="1050">
                <a:solidFill>
                  <a:srgbClr val="222222"/>
                </a:solidFill>
              </a:rPr>
              <a:t>. </a:t>
            </a:r>
            <a:endParaRPr sz="1050">
              <a:solidFill>
                <a:srgbClr val="222222"/>
              </a:solidFill>
            </a:endParaRPr>
          </a:p>
          <a:p>
            <a:pPr indent="-295275" lvl="1" marL="914400" rtl="0" algn="l">
              <a:lnSpc>
                <a:spcPct val="115000"/>
              </a:lnSpc>
              <a:spcBef>
                <a:spcPts val="0"/>
              </a:spcBef>
              <a:spcAft>
                <a:spcPts val="0"/>
              </a:spcAft>
              <a:buClr>
                <a:srgbClr val="222222"/>
              </a:buClr>
              <a:buSzPts val="1050"/>
              <a:buChar char="○"/>
            </a:pPr>
            <a:r>
              <a:rPr lang="en" sz="1050">
                <a:solidFill>
                  <a:srgbClr val="222222"/>
                </a:solidFill>
              </a:rPr>
              <a:t>It is one of the most common </a:t>
            </a:r>
            <a:r>
              <a:rPr lang="en" sz="1050" u="sng">
                <a:solidFill>
                  <a:srgbClr val="222222"/>
                </a:solidFill>
                <a:highlight>
                  <a:srgbClr val="F4CCCC"/>
                </a:highlight>
              </a:rPr>
              <a:t>nematodes</a:t>
            </a:r>
            <a:r>
              <a:rPr lang="en" sz="1050">
                <a:solidFill>
                  <a:srgbClr val="222222"/>
                </a:solidFill>
              </a:rPr>
              <a:t> of cats, infecting both wild and domestic felids worldwide. </a:t>
            </a:r>
            <a:endParaRPr sz="1050">
              <a:solidFill>
                <a:srgbClr val="222222"/>
              </a:solidFill>
            </a:endParaRPr>
          </a:p>
          <a:p>
            <a:pPr indent="0" lvl="0" marL="0" rtl="0" algn="l">
              <a:lnSpc>
                <a:spcPct val="115000"/>
              </a:lnSpc>
              <a:spcBef>
                <a:spcPts val="600"/>
              </a:spcBef>
              <a:spcAft>
                <a:spcPts val="0"/>
              </a:spcAft>
              <a:buNone/>
            </a:pPr>
            <a:r>
              <a:t/>
            </a:r>
            <a:endParaRPr sz="1050">
              <a:solidFill>
                <a:srgbClr val="222222"/>
              </a:solidFill>
            </a:endParaRPr>
          </a:p>
          <a:p>
            <a:pPr indent="0" lvl="0" marL="0" rtl="0" algn="l">
              <a:lnSpc>
                <a:spcPct val="115000"/>
              </a:lnSpc>
              <a:spcBef>
                <a:spcPts val="600"/>
              </a:spcBef>
              <a:spcAft>
                <a:spcPts val="0"/>
              </a:spcAft>
              <a:buNone/>
            </a:pPr>
            <a:r>
              <a:t/>
            </a:r>
            <a:endParaRPr sz="1050">
              <a:solidFill>
                <a:srgbClr val="222222"/>
              </a:solidFill>
            </a:endParaRPr>
          </a:p>
          <a:p>
            <a:pPr indent="0" lvl="0" marL="0" rtl="0" algn="l">
              <a:spcBef>
                <a:spcPts val="600"/>
              </a:spcBef>
              <a:spcAft>
                <a:spcPts val="0"/>
              </a:spcAft>
              <a:buNone/>
            </a:pPr>
            <a:r>
              <a:t/>
            </a:r>
            <a:endParaRPr/>
          </a:p>
        </p:txBody>
      </p:sp>
      <p:pic>
        <p:nvPicPr>
          <p:cNvPr descr="Image result for toxocara cati" id="80" name="Google Shape;80;p14"/>
          <p:cNvPicPr preferRelativeResize="0"/>
          <p:nvPr/>
        </p:nvPicPr>
        <p:blipFill>
          <a:blip r:embed="rId4">
            <a:alphaModFix/>
          </a:blip>
          <a:stretch>
            <a:fillRect/>
          </a:stretch>
        </p:blipFill>
        <p:spPr>
          <a:xfrm>
            <a:off x="2106975" y="2553175"/>
            <a:ext cx="1908700" cy="1587650"/>
          </a:xfrm>
          <a:prstGeom prst="rect">
            <a:avLst/>
          </a:prstGeom>
          <a:noFill/>
          <a:ln cap="flat" cmpd="sng" w="28575">
            <a:solidFill>
              <a:srgbClr val="000000"/>
            </a:solidFill>
            <a:prstDash val="solid"/>
            <a:round/>
            <a:headEnd len="sm" w="sm" type="none"/>
            <a:tailEnd len="sm" w="sm" type="none"/>
          </a:ln>
        </p:spPr>
      </p:pic>
      <p:pic>
        <p:nvPicPr>
          <p:cNvPr descr="Related image" id="81" name="Google Shape;81;p14"/>
          <p:cNvPicPr preferRelativeResize="0"/>
          <p:nvPr/>
        </p:nvPicPr>
        <p:blipFill>
          <a:blip r:embed="rId5">
            <a:alphaModFix/>
          </a:blip>
          <a:stretch>
            <a:fillRect/>
          </a:stretch>
        </p:blipFill>
        <p:spPr>
          <a:xfrm>
            <a:off x="5432100" y="2586588"/>
            <a:ext cx="2098250" cy="1520825"/>
          </a:xfrm>
          <a:prstGeom prst="rect">
            <a:avLst/>
          </a:prstGeom>
          <a:noFill/>
          <a:ln cap="flat" cmpd="sng" w="28575">
            <a:solidFill>
              <a:srgbClr val="000000"/>
            </a:solidFill>
            <a:prstDash val="solid"/>
            <a:round/>
            <a:headEnd len="sm" w="sm" type="none"/>
            <a:tailEnd len="sm" w="sm" type="none"/>
          </a:ln>
        </p:spPr>
      </p:pic>
      <p:pic>
        <p:nvPicPr>
          <p:cNvPr descr="Image result for cat transparent clipart" id="82" name="Google Shape;82;p14"/>
          <p:cNvPicPr preferRelativeResize="0"/>
          <p:nvPr/>
        </p:nvPicPr>
        <p:blipFill>
          <a:blip r:embed="rId6">
            <a:alphaModFix/>
          </a:blip>
          <a:stretch>
            <a:fillRect/>
          </a:stretch>
        </p:blipFill>
        <p:spPr>
          <a:xfrm>
            <a:off x="3930900" y="2310650"/>
            <a:ext cx="1646650" cy="1895900"/>
          </a:xfrm>
          <a:prstGeom prst="rect">
            <a:avLst/>
          </a:prstGeom>
          <a:noFill/>
          <a:ln>
            <a:noFill/>
          </a:ln>
        </p:spPr>
      </p:pic>
      <p:sp>
        <p:nvSpPr>
          <p:cNvPr id="83" name="Google Shape;83;p14"/>
          <p:cNvSpPr/>
          <p:nvPr/>
        </p:nvSpPr>
        <p:spPr>
          <a:xfrm>
            <a:off x="4883000" y="2268625"/>
            <a:ext cx="642300" cy="227400"/>
          </a:xfrm>
          <a:prstGeom prst="wedgeEllipseCallout">
            <a:avLst>
              <a:gd fmla="val -49044" name="adj1"/>
              <a:gd fmla="val 8537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txBox="1"/>
          <p:nvPr/>
        </p:nvSpPr>
        <p:spPr>
          <a:xfrm>
            <a:off x="4930225" y="2223175"/>
            <a:ext cx="2652300" cy="3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Indie Flower"/>
                <a:ea typeface="Indie Flower"/>
                <a:cs typeface="Indie Flower"/>
                <a:sym typeface="Indie Flower"/>
              </a:rPr>
              <a:t>Meow.</a:t>
            </a:r>
            <a:endParaRPr b="1" sz="900">
              <a:latin typeface="Indie Flower"/>
              <a:ea typeface="Indie Flower"/>
              <a:cs typeface="Indie Flower"/>
              <a:sym typeface="Indie Flower"/>
            </a:endParaRPr>
          </a:p>
        </p:txBody>
      </p:sp>
      <p:sp>
        <p:nvSpPr>
          <p:cNvPr id="85" name="Google Shape;85;p14"/>
          <p:cNvSpPr txBox="1"/>
          <p:nvPr/>
        </p:nvSpPr>
        <p:spPr>
          <a:xfrm>
            <a:off x="2489125" y="2167425"/>
            <a:ext cx="1273200" cy="2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Bungee Outline"/>
                <a:ea typeface="Bungee Outline"/>
                <a:cs typeface="Bungee Outline"/>
                <a:sym typeface="Bungee Outline"/>
              </a:rPr>
              <a:t>Egg</a:t>
            </a:r>
            <a:endParaRPr b="1" sz="1800">
              <a:latin typeface="Bungee Outline"/>
              <a:ea typeface="Bungee Outline"/>
              <a:cs typeface="Bungee Outline"/>
              <a:sym typeface="Bungee Outline"/>
            </a:endParaRPr>
          </a:p>
        </p:txBody>
      </p:sp>
      <p:sp>
        <p:nvSpPr>
          <p:cNvPr id="86" name="Google Shape;86;p14"/>
          <p:cNvSpPr txBox="1"/>
          <p:nvPr/>
        </p:nvSpPr>
        <p:spPr>
          <a:xfrm>
            <a:off x="6172125" y="2195025"/>
            <a:ext cx="1273200" cy="2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Bungee Outline"/>
                <a:ea typeface="Bungee Outline"/>
                <a:cs typeface="Bungee Outline"/>
                <a:sym typeface="Bungee Outline"/>
              </a:rPr>
              <a:t>Adult</a:t>
            </a:r>
            <a:endParaRPr b="1" sz="1800">
              <a:latin typeface="Bungee Outline"/>
              <a:ea typeface="Bungee Outline"/>
              <a:cs typeface="Bungee Outline"/>
              <a:sym typeface="Bungee Outline"/>
            </a:endParaRPr>
          </a:p>
        </p:txBody>
      </p:sp>
      <p:sp>
        <p:nvSpPr>
          <p:cNvPr id="87" name="Google Shape;87;p14"/>
          <p:cNvSpPr/>
          <p:nvPr/>
        </p:nvSpPr>
        <p:spPr>
          <a:xfrm>
            <a:off x="4998500" y="1732300"/>
            <a:ext cx="160200" cy="168000"/>
          </a:xfrm>
          <a:prstGeom prst="downArrow">
            <a:avLst>
              <a:gd fmla="val 50000" name="adj1"/>
              <a:gd fmla="val 50000" name="adj2"/>
            </a:avLst>
          </a:prstGeom>
          <a:solidFill>
            <a:srgbClr val="000000"/>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2"/>
          <p:cNvPicPr preferRelativeResize="0"/>
          <p:nvPr/>
        </p:nvPicPr>
        <p:blipFill>
          <a:blip r:embed="rId3">
            <a:alphaModFix/>
          </a:blip>
          <a:stretch>
            <a:fillRect/>
          </a:stretch>
        </p:blipFill>
        <p:spPr>
          <a:xfrm>
            <a:off x="47664" y="-248702"/>
            <a:ext cx="8966375" cy="5143500"/>
          </a:xfrm>
          <a:prstGeom prst="rect">
            <a:avLst/>
          </a:prstGeom>
          <a:noFill/>
          <a:ln>
            <a:noFill/>
          </a:ln>
        </p:spPr>
      </p:pic>
      <p:sp>
        <p:nvSpPr>
          <p:cNvPr id="304" name="Google Shape;304;p32"/>
          <p:cNvSpPr/>
          <p:nvPr/>
        </p:nvSpPr>
        <p:spPr>
          <a:xfrm flipH="1" rot="-5400000">
            <a:off x="5986494" y="2522253"/>
            <a:ext cx="273900" cy="506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32"/>
          <p:cNvSpPr/>
          <p:nvPr/>
        </p:nvSpPr>
        <p:spPr>
          <a:xfrm rot="5130125">
            <a:off x="7013415" y="2969510"/>
            <a:ext cx="252478" cy="449297"/>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32"/>
          <p:cNvSpPr txBox="1"/>
          <p:nvPr/>
        </p:nvSpPr>
        <p:spPr>
          <a:xfrm>
            <a:off x="4648273" y="2339850"/>
            <a:ext cx="19377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rgbClr val="A61C00"/>
                </a:solidFill>
                <a:latin typeface="Alfa Slab One"/>
                <a:ea typeface="Alfa Slab One"/>
                <a:cs typeface="Alfa Slab One"/>
                <a:sym typeface="Alfa Slab One"/>
              </a:rPr>
              <a:t>CV12</a:t>
            </a:r>
            <a:r>
              <a:rPr lang="en" sz="1800">
                <a:solidFill>
                  <a:schemeClr val="dk2"/>
                </a:solidFill>
              </a:rPr>
              <a:t>•</a:t>
            </a:r>
            <a:endParaRPr sz="1800">
              <a:solidFill>
                <a:schemeClr val="dk2"/>
              </a:solidFill>
            </a:endParaRPr>
          </a:p>
        </p:txBody>
      </p:sp>
      <p:sp>
        <p:nvSpPr>
          <p:cNvPr id="307" name="Google Shape;307;p32"/>
          <p:cNvSpPr/>
          <p:nvPr/>
        </p:nvSpPr>
        <p:spPr>
          <a:xfrm>
            <a:off x="4674200" y="2339850"/>
            <a:ext cx="506400" cy="463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p33"/>
          <p:cNvSpPr txBox="1"/>
          <p:nvPr/>
        </p:nvSpPr>
        <p:spPr>
          <a:xfrm>
            <a:off x="979350" y="428450"/>
            <a:ext cx="59265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reat Vibes"/>
                <a:ea typeface="Great Vibes"/>
                <a:cs typeface="Great Vibes"/>
                <a:sym typeface="Great Vibes"/>
              </a:rPr>
              <a:t>Mitigation: </a:t>
            </a:r>
            <a:r>
              <a:rPr b="1" lang="en" sz="3100">
                <a:latin typeface="Great Vibes"/>
                <a:ea typeface="Great Vibes"/>
                <a:cs typeface="Great Vibes"/>
                <a:sym typeface="Great Vibes"/>
              </a:rPr>
              <a:t>Prevention and Treatment</a:t>
            </a:r>
            <a:endParaRPr b="1" sz="3100">
              <a:latin typeface="Great Vibes"/>
              <a:ea typeface="Great Vibes"/>
              <a:cs typeface="Great Vibes"/>
              <a:sym typeface="Great Vibes"/>
            </a:endParaRPr>
          </a:p>
        </p:txBody>
      </p:sp>
      <p:sp>
        <p:nvSpPr>
          <p:cNvPr id="313" name="Google Shape;313;p33"/>
          <p:cNvSpPr txBox="1"/>
          <p:nvPr/>
        </p:nvSpPr>
        <p:spPr>
          <a:xfrm>
            <a:off x="795750" y="1073675"/>
            <a:ext cx="6597300" cy="3194100"/>
          </a:xfrm>
          <a:prstGeom prst="rect">
            <a:avLst/>
          </a:prstGeom>
          <a:noFill/>
          <a:ln>
            <a:noFill/>
          </a:ln>
        </p:spPr>
        <p:txBody>
          <a:bodyPr anchorCtr="0" anchor="t" bIns="91425" lIns="91425" spcFirstLastPara="1" rIns="91425" wrap="square" tIns="91425">
            <a:noAutofit/>
          </a:bodyPr>
          <a:lstStyle/>
          <a:p>
            <a:pPr indent="-285750" lvl="0" marL="457200" rtl="0" algn="l">
              <a:lnSpc>
                <a:spcPct val="150000"/>
              </a:lnSpc>
              <a:spcBef>
                <a:spcPts val="800"/>
              </a:spcBef>
              <a:spcAft>
                <a:spcPts val="0"/>
              </a:spcAft>
              <a:buSzPts val="900"/>
              <a:buChar char="●"/>
            </a:pPr>
            <a:r>
              <a:rPr lang="en" sz="900"/>
              <a:t>Daily </a:t>
            </a:r>
            <a:r>
              <a:rPr b="1" lang="en" sz="900"/>
              <a:t>disposal of feces</a:t>
            </a:r>
            <a:r>
              <a:rPr lang="en" sz="900"/>
              <a:t> before sporulation.</a:t>
            </a:r>
            <a:endParaRPr sz="900"/>
          </a:p>
          <a:p>
            <a:pPr indent="-285750" lvl="0" marL="457200" rtl="0" algn="l">
              <a:lnSpc>
                <a:spcPct val="150000"/>
              </a:lnSpc>
              <a:spcBef>
                <a:spcPts val="0"/>
              </a:spcBef>
              <a:spcAft>
                <a:spcPts val="0"/>
              </a:spcAft>
              <a:buSzPts val="900"/>
              <a:buChar char="●"/>
            </a:pPr>
            <a:r>
              <a:rPr lang="en" sz="900"/>
              <a:t> </a:t>
            </a:r>
            <a:r>
              <a:rPr b="1" lang="en" sz="900"/>
              <a:t>Preventing access to cat feces</a:t>
            </a:r>
            <a:r>
              <a:rPr lang="en" sz="900"/>
              <a:t>.</a:t>
            </a:r>
            <a:endParaRPr sz="900"/>
          </a:p>
          <a:p>
            <a:pPr indent="-285750" lvl="0" marL="457200" rtl="0" algn="l">
              <a:lnSpc>
                <a:spcPct val="150000"/>
              </a:lnSpc>
              <a:spcBef>
                <a:spcPts val="0"/>
              </a:spcBef>
              <a:spcAft>
                <a:spcPts val="0"/>
              </a:spcAft>
              <a:buSzPts val="900"/>
              <a:buChar char="●"/>
            </a:pPr>
            <a:r>
              <a:rPr lang="en" sz="900"/>
              <a:t>Food utensils should be kept </a:t>
            </a:r>
            <a:r>
              <a:rPr b="1" lang="en" sz="900"/>
              <a:t>species-specific. </a:t>
            </a:r>
            <a:endParaRPr b="1" sz="900"/>
          </a:p>
          <a:p>
            <a:pPr indent="-285750" lvl="0" marL="457200" rtl="0" algn="l">
              <a:lnSpc>
                <a:spcPct val="150000"/>
              </a:lnSpc>
              <a:spcBef>
                <a:spcPts val="0"/>
              </a:spcBef>
              <a:spcAft>
                <a:spcPts val="0"/>
              </a:spcAft>
              <a:buSzPts val="900"/>
              <a:buChar char="●"/>
            </a:pPr>
            <a:r>
              <a:rPr b="1" lang="en" sz="900"/>
              <a:t>Sanitation</a:t>
            </a:r>
            <a:r>
              <a:rPr lang="en" sz="900"/>
              <a:t> </a:t>
            </a:r>
            <a:r>
              <a:rPr b="1" lang="en" sz="900"/>
              <a:t>or replacement</a:t>
            </a:r>
            <a:r>
              <a:rPr lang="en" sz="900"/>
              <a:t> of housing, utensils, and other environmental items.</a:t>
            </a:r>
            <a:endParaRPr sz="900"/>
          </a:p>
          <a:p>
            <a:pPr indent="-285750" lvl="0" marL="457200" rtl="0" algn="l">
              <a:lnSpc>
                <a:spcPct val="150000"/>
              </a:lnSpc>
              <a:spcBef>
                <a:spcPts val="0"/>
              </a:spcBef>
              <a:spcAft>
                <a:spcPts val="0"/>
              </a:spcAft>
              <a:buSzPts val="900"/>
              <a:buChar char="●"/>
            </a:pPr>
            <a:r>
              <a:rPr lang="en" sz="900"/>
              <a:t>Environmental </a:t>
            </a:r>
            <a:r>
              <a:rPr b="1" lang="en" sz="900"/>
              <a:t>eradication</a:t>
            </a:r>
            <a:r>
              <a:rPr lang="en" sz="900"/>
              <a:t> may be attempted. </a:t>
            </a:r>
            <a:endParaRPr sz="900"/>
          </a:p>
          <a:p>
            <a:pPr indent="-285750" lvl="0" marL="457200" rtl="0" algn="l">
              <a:lnSpc>
                <a:spcPct val="150000"/>
              </a:lnSpc>
              <a:spcBef>
                <a:spcPts val="0"/>
              </a:spcBef>
              <a:spcAft>
                <a:spcPts val="0"/>
              </a:spcAft>
              <a:buSzPts val="900"/>
              <a:buChar char="●"/>
            </a:pPr>
            <a:r>
              <a:rPr b="1" lang="en" sz="900"/>
              <a:t>Avoid feeding uncooked meat </a:t>
            </a:r>
            <a:r>
              <a:rPr lang="en" sz="900"/>
              <a:t>or meat by-products.</a:t>
            </a:r>
            <a:endParaRPr sz="900"/>
          </a:p>
          <a:p>
            <a:pPr indent="-285750" lvl="0" marL="457200" rtl="0" algn="l">
              <a:lnSpc>
                <a:spcPct val="150000"/>
              </a:lnSpc>
              <a:spcBef>
                <a:spcPts val="0"/>
              </a:spcBef>
              <a:spcAft>
                <a:spcPts val="0"/>
              </a:spcAft>
              <a:buSzPts val="900"/>
              <a:buChar char="●"/>
            </a:pPr>
            <a:r>
              <a:rPr lang="en" sz="900"/>
              <a:t>Do not allow cats to eat prey (mice, rats, rabbits).</a:t>
            </a:r>
            <a:endParaRPr sz="900"/>
          </a:p>
          <a:p>
            <a:pPr indent="-285750" lvl="0" marL="457200" rtl="0" algn="l">
              <a:lnSpc>
                <a:spcPct val="150000"/>
              </a:lnSpc>
              <a:spcBef>
                <a:spcPts val="0"/>
              </a:spcBef>
              <a:spcAft>
                <a:spcPts val="0"/>
              </a:spcAft>
              <a:buSzPts val="900"/>
              <a:buChar char="●"/>
            </a:pPr>
            <a:r>
              <a:rPr lang="en" sz="900"/>
              <a:t> </a:t>
            </a:r>
            <a:r>
              <a:rPr b="1" lang="en" sz="900"/>
              <a:t>Keep cat feces from contaminating foods,</a:t>
            </a:r>
            <a:r>
              <a:rPr lang="en" sz="900"/>
              <a:t> litter boxes, and housing areas.</a:t>
            </a:r>
            <a:endParaRPr sz="900"/>
          </a:p>
          <a:p>
            <a:pPr indent="-285750" lvl="0" marL="457200" rtl="0" algn="l">
              <a:lnSpc>
                <a:spcPct val="150000"/>
              </a:lnSpc>
              <a:spcBef>
                <a:spcPts val="0"/>
              </a:spcBef>
              <a:spcAft>
                <a:spcPts val="0"/>
              </a:spcAft>
              <a:buSzPts val="900"/>
              <a:buChar char="●"/>
            </a:pPr>
            <a:r>
              <a:rPr b="1" lang="en" sz="900">
                <a:highlight>
                  <a:srgbClr val="FFFFFF"/>
                </a:highlight>
              </a:rPr>
              <a:t> Anthelmintics: </a:t>
            </a:r>
            <a:r>
              <a:rPr b="1" lang="en" sz="900">
                <a:solidFill>
                  <a:srgbClr val="FF0000"/>
                </a:solidFill>
                <a:highlight>
                  <a:srgbClr val="FFFFFF"/>
                </a:highlight>
              </a:rPr>
              <a:t>albendazole, thiabendazole and mebendazole</a:t>
            </a:r>
            <a:r>
              <a:rPr lang="en" sz="900">
                <a:highlight>
                  <a:srgbClr val="FFFFFF"/>
                </a:highlight>
              </a:rPr>
              <a:t> may be given with anti-inflammatory corticosteroids. </a:t>
            </a:r>
            <a:endParaRPr sz="900"/>
          </a:p>
          <a:p>
            <a:pPr indent="0" lvl="0" marL="292100" rtl="0" algn="l">
              <a:lnSpc>
                <a:spcPct val="115000"/>
              </a:lnSpc>
              <a:spcBef>
                <a:spcPts val="1400"/>
              </a:spcBef>
              <a:spcAft>
                <a:spcPts val="0"/>
              </a:spcAft>
              <a:buClr>
                <a:schemeClr val="dk1"/>
              </a:buClr>
              <a:buSzPts val="1100"/>
              <a:buFont typeface="Arial"/>
              <a:buNone/>
            </a:pPr>
            <a:r>
              <a:t/>
            </a:r>
            <a:endParaRPr sz="1500">
              <a:solidFill>
                <a:srgbClr val="2E2E2E"/>
              </a:solidFill>
            </a:endParaRPr>
          </a:p>
          <a:p>
            <a:pPr indent="0" lvl="0" marL="0" rtl="0" algn="l">
              <a:spcBef>
                <a:spcPts val="800"/>
              </a:spcBef>
              <a:spcAft>
                <a:spcPts val="0"/>
              </a:spcAft>
              <a:buNone/>
            </a:pPr>
            <a:r>
              <a:t/>
            </a:r>
            <a:endParaRPr sz="1100">
              <a:solidFill>
                <a:srgbClr val="484848"/>
              </a:solidFill>
              <a:highlight>
                <a:srgbClr val="FFFFFF"/>
              </a:highlight>
            </a:endParaRPr>
          </a:p>
        </p:txBody>
      </p:sp>
      <p:pic>
        <p:nvPicPr>
          <p:cNvPr id="314" name="Google Shape;314;p33"/>
          <p:cNvPicPr preferRelativeResize="0"/>
          <p:nvPr/>
        </p:nvPicPr>
        <p:blipFill>
          <a:blip r:embed="rId4">
            <a:alphaModFix/>
          </a:blip>
          <a:stretch>
            <a:fillRect/>
          </a:stretch>
        </p:blipFill>
        <p:spPr>
          <a:xfrm>
            <a:off x="7089450" y="292425"/>
            <a:ext cx="1369926" cy="1369926"/>
          </a:xfrm>
          <a:prstGeom prst="rect">
            <a:avLst/>
          </a:prstGeom>
          <a:noFill/>
          <a:ln>
            <a:noFill/>
          </a:ln>
        </p:spPr>
      </p:pic>
      <p:pic>
        <p:nvPicPr>
          <p:cNvPr id="315" name="Google Shape;315;p33"/>
          <p:cNvPicPr preferRelativeResize="0"/>
          <p:nvPr/>
        </p:nvPicPr>
        <p:blipFill>
          <a:blip r:embed="rId5">
            <a:alphaModFix/>
          </a:blip>
          <a:stretch>
            <a:fillRect/>
          </a:stretch>
        </p:blipFill>
        <p:spPr>
          <a:xfrm>
            <a:off x="5418780" y="3692880"/>
            <a:ext cx="949300" cy="766717"/>
          </a:xfrm>
          <a:prstGeom prst="rect">
            <a:avLst/>
          </a:prstGeom>
          <a:noFill/>
          <a:ln>
            <a:noFill/>
          </a:ln>
        </p:spPr>
      </p:pic>
      <p:pic>
        <p:nvPicPr>
          <p:cNvPr descr="Image result for albendazole" id="316" name="Google Shape;316;p33"/>
          <p:cNvPicPr preferRelativeResize="0"/>
          <p:nvPr/>
        </p:nvPicPr>
        <p:blipFill>
          <a:blip r:embed="rId6">
            <a:alphaModFix/>
          </a:blip>
          <a:stretch>
            <a:fillRect/>
          </a:stretch>
        </p:blipFill>
        <p:spPr>
          <a:xfrm>
            <a:off x="1454395" y="3510163"/>
            <a:ext cx="1298675" cy="1132125"/>
          </a:xfrm>
          <a:prstGeom prst="rect">
            <a:avLst/>
          </a:prstGeom>
          <a:noFill/>
          <a:ln>
            <a:noFill/>
          </a:ln>
        </p:spPr>
      </p:pic>
      <p:pic>
        <p:nvPicPr>
          <p:cNvPr descr="Related image" id="317" name="Google Shape;317;p33"/>
          <p:cNvPicPr preferRelativeResize="0"/>
          <p:nvPr/>
        </p:nvPicPr>
        <p:blipFill rotWithShape="1">
          <a:blip r:embed="rId7">
            <a:alphaModFix/>
          </a:blip>
          <a:srcRect b="2420" l="9019" r="-14382" t="-2420"/>
          <a:stretch/>
        </p:blipFill>
        <p:spPr>
          <a:xfrm>
            <a:off x="2715000" y="3437760"/>
            <a:ext cx="949300" cy="1174664"/>
          </a:xfrm>
          <a:prstGeom prst="rect">
            <a:avLst/>
          </a:prstGeom>
          <a:noFill/>
          <a:ln>
            <a:noFill/>
          </a:ln>
        </p:spPr>
      </p:pic>
      <p:pic>
        <p:nvPicPr>
          <p:cNvPr descr="Image result for mebendazole" id="318" name="Google Shape;318;p33"/>
          <p:cNvPicPr preferRelativeResize="0"/>
          <p:nvPr/>
        </p:nvPicPr>
        <p:blipFill>
          <a:blip r:embed="rId8">
            <a:alphaModFix/>
          </a:blip>
          <a:stretch>
            <a:fillRect/>
          </a:stretch>
        </p:blipFill>
        <p:spPr>
          <a:xfrm>
            <a:off x="562325" y="3437184"/>
            <a:ext cx="1058681" cy="1132125"/>
          </a:xfrm>
          <a:prstGeom prst="rect">
            <a:avLst/>
          </a:prstGeom>
          <a:noFill/>
          <a:ln>
            <a:noFill/>
          </a:ln>
        </p:spPr>
      </p:pic>
      <p:pic>
        <p:nvPicPr>
          <p:cNvPr id="319" name="Google Shape;319;p33"/>
          <p:cNvPicPr preferRelativeResize="0"/>
          <p:nvPr/>
        </p:nvPicPr>
        <p:blipFill rotWithShape="1">
          <a:blip r:embed="rId9">
            <a:alphaModFix/>
          </a:blip>
          <a:srcRect b="0" l="0" r="20786" t="0"/>
          <a:stretch/>
        </p:blipFill>
        <p:spPr>
          <a:xfrm>
            <a:off x="7089450" y="1839375"/>
            <a:ext cx="1241900" cy="1798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sp>
        <p:nvSpPr>
          <p:cNvPr id="324" name="Google Shape;324;p34"/>
          <p:cNvSpPr txBox="1"/>
          <p:nvPr/>
        </p:nvSpPr>
        <p:spPr>
          <a:xfrm>
            <a:off x="1539200" y="941750"/>
            <a:ext cx="5376000" cy="308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FF0000"/>
                </a:solidFill>
              </a:rPr>
              <a:t>A suitable protocol for worm treatment for cats of all ages is:</a:t>
            </a:r>
            <a:endParaRPr b="1" sz="1500">
              <a:solidFill>
                <a:srgbClr val="FF0000"/>
              </a:solidFill>
            </a:endParaRPr>
          </a:p>
          <a:p>
            <a:pPr indent="-323850" lvl="0" marL="457200" rtl="0" algn="l">
              <a:lnSpc>
                <a:spcPct val="115000"/>
              </a:lnSpc>
              <a:spcBef>
                <a:spcPts val="900"/>
              </a:spcBef>
              <a:spcAft>
                <a:spcPts val="0"/>
              </a:spcAft>
              <a:buClr>
                <a:schemeClr val="dk1"/>
              </a:buClr>
              <a:buSzPts val="1500"/>
              <a:buFont typeface="Arial"/>
              <a:buChar char="●"/>
            </a:pPr>
            <a:r>
              <a:rPr b="1" lang="en" sz="1500">
                <a:solidFill>
                  <a:schemeClr val="dk1"/>
                </a:solidFill>
              </a:rPr>
              <a:t>Kittens 2 weeks - 3 months: 0.5 worming tablets every 2 weeks</a:t>
            </a:r>
            <a:endParaRPr b="1" sz="1500">
              <a:solidFill>
                <a:schemeClr val="dk1"/>
              </a:solidFill>
            </a:endParaRPr>
          </a:p>
          <a:p>
            <a:pPr indent="-323850" lvl="0" marL="457200" rtl="0" algn="l">
              <a:lnSpc>
                <a:spcPct val="115000"/>
              </a:lnSpc>
              <a:spcBef>
                <a:spcPts val="0"/>
              </a:spcBef>
              <a:spcAft>
                <a:spcPts val="0"/>
              </a:spcAft>
              <a:buClr>
                <a:schemeClr val="dk1"/>
              </a:buClr>
              <a:buSzPts val="1500"/>
              <a:buFont typeface="Arial"/>
              <a:buChar char="●"/>
            </a:pPr>
            <a:r>
              <a:rPr b="1" lang="en" sz="1500">
                <a:solidFill>
                  <a:schemeClr val="dk1"/>
                </a:solidFill>
              </a:rPr>
              <a:t>Kittens 3 months – 6 months: 1 worming tablet once monthly</a:t>
            </a:r>
            <a:endParaRPr b="1" sz="1500">
              <a:solidFill>
                <a:schemeClr val="dk1"/>
              </a:solidFill>
            </a:endParaRPr>
          </a:p>
          <a:p>
            <a:pPr indent="-323850" lvl="0" marL="457200" rtl="0" algn="l">
              <a:lnSpc>
                <a:spcPct val="115000"/>
              </a:lnSpc>
              <a:spcBef>
                <a:spcPts val="0"/>
              </a:spcBef>
              <a:spcAft>
                <a:spcPts val="0"/>
              </a:spcAft>
              <a:buClr>
                <a:schemeClr val="dk1"/>
              </a:buClr>
              <a:buSzPts val="1500"/>
              <a:buFont typeface="Arial"/>
              <a:buChar char="●"/>
            </a:pPr>
            <a:r>
              <a:rPr b="1" lang="en" sz="1500">
                <a:solidFill>
                  <a:schemeClr val="dk1"/>
                </a:solidFill>
              </a:rPr>
              <a:t>Kittens/cats 6 months +: 1 worming tablet every 3 months</a:t>
            </a:r>
            <a:endParaRPr sz="1500">
              <a:solidFill>
                <a:schemeClr val="dk1"/>
              </a:solidFill>
            </a:endParaRPr>
          </a:p>
          <a:p>
            <a:pPr indent="0" lvl="0" marL="0" rtl="0" algn="l">
              <a:spcBef>
                <a:spcPts val="900"/>
              </a:spcBef>
              <a:spcAft>
                <a:spcPts val="0"/>
              </a:spcAft>
              <a:buClr>
                <a:schemeClr val="dk1"/>
              </a:buClr>
              <a:buSzPts val="1100"/>
              <a:buFont typeface="Arial"/>
              <a:buNone/>
            </a:pPr>
            <a:r>
              <a:rPr b="1" lang="en" sz="1500">
                <a:solidFill>
                  <a:srgbClr val="FF0000"/>
                </a:solidFill>
              </a:rPr>
              <a:t>Drontal Allwormer dose for cats &amp; kittens</a:t>
            </a:r>
            <a:r>
              <a:rPr lang="en" sz="1500">
                <a:solidFill>
                  <a:srgbClr val="FF0000"/>
                </a:solidFill>
              </a:rPr>
              <a:t>:</a:t>
            </a:r>
            <a:endParaRPr sz="1500">
              <a:solidFill>
                <a:srgbClr val="FF0000"/>
              </a:solidFill>
            </a:endParaRPr>
          </a:p>
          <a:p>
            <a:pPr indent="-323850" lvl="0" marL="457200" rtl="0" algn="l">
              <a:lnSpc>
                <a:spcPct val="115000"/>
              </a:lnSpc>
              <a:spcBef>
                <a:spcPts val="900"/>
              </a:spcBef>
              <a:spcAft>
                <a:spcPts val="0"/>
              </a:spcAft>
              <a:buClr>
                <a:schemeClr val="dk1"/>
              </a:buClr>
              <a:buSzPts val="1500"/>
              <a:buFont typeface="Arial"/>
              <a:buChar char="●"/>
            </a:pPr>
            <a:r>
              <a:rPr b="1" lang="en" sz="1500">
                <a:solidFill>
                  <a:schemeClr val="dk1"/>
                </a:solidFill>
              </a:rPr>
              <a:t>1 worming tablet per 2 to 4 kg body weight</a:t>
            </a:r>
            <a:endParaRPr b="1" sz="1500">
              <a:solidFill>
                <a:schemeClr val="dk1"/>
              </a:solidFill>
            </a:endParaRPr>
          </a:p>
          <a:p>
            <a:pPr indent="-323850" lvl="0" marL="457200" rtl="0" algn="l">
              <a:lnSpc>
                <a:spcPct val="115000"/>
              </a:lnSpc>
              <a:spcBef>
                <a:spcPts val="0"/>
              </a:spcBef>
              <a:spcAft>
                <a:spcPts val="0"/>
              </a:spcAft>
              <a:buClr>
                <a:schemeClr val="dk1"/>
              </a:buClr>
              <a:buSzPts val="1500"/>
              <a:buFont typeface="Arial"/>
              <a:buChar char="●"/>
            </a:pPr>
            <a:r>
              <a:rPr b="1" lang="en" sz="1500">
                <a:solidFill>
                  <a:schemeClr val="dk1"/>
                </a:solidFill>
              </a:rPr>
              <a:t>1 worming tablet for large cats per 6 kg body weight</a:t>
            </a:r>
            <a:endParaRPr b="1" sz="1500">
              <a:solidFill>
                <a:schemeClr val="dk1"/>
              </a:solidFill>
            </a:endParaRPr>
          </a:p>
          <a:p>
            <a:pPr indent="0" lvl="0" marL="0" rtl="0" algn="l">
              <a:spcBef>
                <a:spcPts val="900"/>
              </a:spcBef>
              <a:spcAft>
                <a:spcPts val="0"/>
              </a:spcAft>
              <a:buNone/>
            </a:pPr>
            <a:r>
              <a:t/>
            </a:r>
            <a:endParaRPr sz="1500"/>
          </a:p>
        </p:txBody>
      </p:sp>
      <p:sp>
        <p:nvSpPr>
          <p:cNvPr id="325" name="Google Shape;325;p34"/>
          <p:cNvSpPr txBox="1"/>
          <p:nvPr/>
        </p:nvSpPr>
        <p:spPr>
          <a:xfrm>
            <a:off x="1823021" y="4374600"/>
            <a:ext cx="5957700" cy="7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0000"/>
                </a:solidFill>
              </a:rPr>
              <a:t>Always ask your veterinarian (DVM), for proper medical advice. </a:t>
            </a:r>
            <a:endParaRPr b="1" sz="1100">
              <a:solidFill>
                <a:srgbClr val="FF0000"/>
              </a:solidFill>
            </a:endParaRPr>
          </a:p>
        </p:txBody>
      </p:sp>
      <p:sp>
        <p:nvSpPr>
          <p:cNvPr id="326" name="Google Shape;326;p34"/>
          <p:cNvSpPr txBox="1"/>
          <p:nvPr/>
        </p:nvSpPr>
        <p:spPr>
          <a:xfrm>
            <a:off x="1539200" y="172800"/>
            <a:ext cx="7907700" cy="768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b="1" lang="en" sz="3100">
                <a:latin typeface="Great Vibes"/>
                <a:ea typeface="Great Vibes"/>
                <a:cs typeface="Great Vibes"/>
                <a:sym typeface="Great Vibes"/>
              </a:rPr>
              <a:t>Deworming for cats</a:t>
            </a:r>
            <a:endParaRPr b="1" sz="3100">
              <a:solidFill>
                <a:srgbClr val="5E6E65"/>
              </a:solidFill>
              <a:latin typeface="Merriweather"/>
              <a:ea typeface="Merriweather"/>
              <a:cs typeface="Merriweather"/>
              <a:sym typeface="Merriweather"/>
            </a:endParaRPr>
          </a:p>
          <a:p>
            <a:pPr indent="0" lvl="0" marL="0" rtl="0" algn="l">
              <a:lnSpc>
                <a:spcPct val="115000"/>
              </a:lnSpc>
              <a:spcBef>
                <a:spcPts val="900"/>
              </a:spcBef>
              <a:spcAft>
                <a:spcPts val="900"/>
              </a:spcAft>
              <a:buNone/>
            </a:pPr>
            <a:r>
              <a:t/>
            </a:r>
            <a:endParaRPr b="1" sz="3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35"/>
          <p:cNvSpPr txBox="1"/>
          <p:nvPr/>
        </p:nvSpPr>
        <p:spPr>
          <a:xfrm>
            <a:off x="1474851" y="1202700"/>
            <a:ext cx="6976200" cy="45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Alfa Slab One"/>
                <a:ea typeface="Alfa Slab One"/>
                <a:cs typeface="Alfa Slab One"/>
                <a:sym typeface="Alfa Slab One"/>
              </a:rPr>
              <a:t>Limitations and Challenges</a:t>
            </a:r>
            <a:endParaRPr sz="17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Major barriers:</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1. Underdiagnosis</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Many infections are subclinical.</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2. Limited TCM research</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There are very few clinical studies examining acupuncture specifically for parasitic infections.</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3. Environmental persistence</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Even with treatment, eggs remain in soil.</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4. Public awareness</a:t>
            </a:r>
            <a:endParaRPr sz="800">
              <a:latin typeface="Alfa Slab One"/>
              <a:ea typeface="Alfa Slab One"/>
              <a:cs typeface="Alfa Slab One"/>
              <a:sym typeface="Alfa Slab One"/>
            </a:endParaRPr>
          </a:p>
          <a:p>
            <a:pPr indent="0" lvl="0" marL="0" rtl="0" algn="l">
              <a:spcBef>
                <a:spcPts val="0"/>
              </a:spcBef>
              <a:spcAft>
                <a:spcPts val="0"/>
              </a:spcAft>
              <a:buNone/>
            </a:pPr>
            <a:r>
              <a:t/>
            </a:r>
            <a:endParaRPr sz="800">
              <a:latin typeface="Alfa Slab One"/>
              <a:ea typeface="Alfa Slab One"/>
              <a:cs typeface="Alfa Slab One"/>
              <a:sym typeface="Alfa Slab One"/>
            </a:endParaRPr>
          </a:p>
          <a:p>
            <a:pPr indent="0" lvl="0" marL="0" rtl="0" algn="l">
              <a:spcBef>
                <a:spcPts val="0"/>
              </a:spcBef>
              <a:spcAft>
                <a:spcPts val="0"/>
              </a:spcAft>
              <a:buNone/>
            </a:pPr>
            <a:r>
              <a:rPr lang="en" sz="800">
                <a:latin typeface="Alfa Slab One"/>
                <a:ea typeface="Alfa Slab One"/>
                <a:cs typeface="Alfa Slab One"/>
                <a:sym typeface="Alfa Slab One"/>
              </a:rPr>
              <a:t>Many people are unaware that cat feces can transmit zoonotic parasites.</a:t>
            </a:r>
            <a:endParaRPr sz="800">
              <a:latin typeface="Alfa Slab One"/>
              <a:ea typeface="Alfa Slab One"/>
              <a:cs typeface="Alfa Slab One"/>
              <a:sym typeface="Alfa Slab On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Google Shape;336;p36"/>
          <p:cNvSpPr txBox="1"/>
          <p:nvPr/>
        </p:nvSpPr>
        <p:spPr>
          <a:xfrm>
            <a:off x="1308450" y="0"/>
            <a:ext cx="6527100" cy="5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chemeClr val="dk1"/>
                </a:solidFill>
                <a:latin typeface="Great Vibes"/>
                <a:ea typeface="Great Vibes"/>
                <a:cs typeface="Great Vibes"/>
                <a:sym typeface="Great Vibes"/>
              </a:rPr>
              <a:t>Conclusions / Recommendations</a:t>
            </a:r>
            <a:endParaRPr b="1" sz="2800">
              <a:solidFill>
                <a:schemeClr val="dk1"/>
              </a:solidFill>
              <a:latin typeface="Great Vibes"/>
              <a:ea typeface="Great Vibes"/>
              <a:cs typeface="Great Vibes"/>
              <a:sym typeface="Great Vibes"/>
            </a:endParaRPr>
          </a:p>
          <a:p>
            <a:pPr indent="0" lvl="0" marL="0" rtl="0" algn="l">
              <a:spcBef>
                <a:spcPts val="0"/>
              </a:spcBef>
              <a:spcAft>
                <a:spcPts val="0"/>
              </a:spcAft>
              <a:buClr>
                <a:schemeClr val="dk1"/>
              </a:buClr>
              <a:buSzPts val="1100"/>
              <a:buFont typeface="Arial"/>
              <a:buNone/>
            </a:pPr>
            <a:r>
              <a:t/>
            </a:r>
            <a:endParaRPr b="1" sz="2800">
              <a:solidFill>
                <a:schemeClr val="dk1"/>
              </a:solidFill>
              <a:latin typeface="Great Vibes"/>
              <a:ea typeface="Great Vibes"/>
              <a:cs typeface="Great Vibes"/>
              <a:sym typeface="Great Vibes"/>
            </a:endParaRPr>
          </a:p>
        </p:txBody>
      </p:sp>
      <p:graphicFrame>
        <p:nvGraphicFramePr>
          <p:cNvPr id="337" name="Google Shape;337;p36"/>
          <p:cNvGraphicFramePr/>
          <p:nvPr/>
        </p:nvGraphicFramePr>
        <p:xfrm>
          <a:off x="1308450" y="594381"/>
          <a:ext cx="3000000" cy="3000000"/>
        </p:xfrm>
        <a:graphic>
          <a:graphicData uri="http://schemas.openxmlformats.org/drawingml/2006/table">
            <a:tbl>
              <a:tblPr>
                <a:noFill/>
                <a:tableStyleId>{A68FCAC2-3FA4-4770-8B22-A5AFF359FA24}</a:tableStyleId>
              </a:tblPr>
              <a:tblGrid>
                <a:gridCol w="6047575"/>
              </a:tblGrid>
              <a:tr h="381000">
                <a:tc>
                  <a:txBody>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Key takeaways: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Toxocara cati is a neglected zoonotic parasite with environmental transmission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Prevention depends on veterinary care, sanitation, and public education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Integrative medicine approaches like acupuncture may help manage symptoms and inflammation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	More research is needed on TCM’s role in immune modulation in parasitic disease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Improving awareness among pet owners, healthcare providers, and veterinarians could significantly reduce exposure.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  Questions?</a:t>
                      </a:r>
                      <a:endParaRPr>
                        <a:solidFill>
                          <a:schemeClr val="dk1"/>
                        </a:solidFill>
                      </a:endParaRPr>
                    </a:p>
                    <a:p>
                      <a:pPr indent="0" lvl="0" marL="0" rtl="0" algn="l">
                        <a:spcBef>
                          <a:spcPts val="0"/>
                        </a:spcBef>
                        <a:spcAft>
                          <a:spcPts val="0"/>
                        </a:spcAft>
                        <a:buNone/>
                      </a:pPr>
                      <a:r>
                        <a:rPr lang="en">
                          <a:solidFill>
                            <a:schemeClr val="dk1"/>
                          </a:solidFill>
                        </a:rPr>
                        <a:t>                      Comments?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Concerns?</a:t>
                      </a:r>
                      <a:endParaRPr>
                        <a:solidFill>
                          <a:schemeClr val="dk1"/>
                        </a:solidFill>
                      </a:endParaRPr>
                    </a:p>
                    <a:p>
                      <a:pPr indent="0" lvl="0" marL="0" rtl="0" algn="l">
                        <a:spcBef>
                          <a:spcPts val="0"/>
                        </a:spcBef>
                        <a:spcAft>
                          <a:spcPts val="0"/>
                        </a:spcAft>
                        <a:buNone/>
                      </a:pPr>
                      <a:r>
                        <a:t/>
                      </a: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37"/>
          <p:cNvSpPr txBox="1"/>
          <p:nvPr/>
        </p:nvSpPr>
        <p:spPr>
          <a:xfrm>
            <a:off x="565181" y="791325"/>
            <a:ext cx="5007900" cy="4352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FFFFFF"/>
                </a:highlight>
                <a:latin typeface="Alfa Slab One"/>
                <a:ea typeface="Alfa Slab One"/>
                <a:cs typeface="Alfa Slab One"/>
                <a:sym typeface="Alfa Slab One"/>
              </a:rPr>
              <a:t>“</a:t>
            </a:r>
            <a:r>
              <a:rPr lang="en" sz="900">
                <a:highlight>
                  <a:srgbClr val="FFFFFF"/>
                </a:highlight>
                <a:latin typeface="Times New Roman"/>
                <a:ea typeface="Times New Roman"/>
                <a:cs typeface="Times New Roman"/>
                <a:sym typeface="Times New Roman"/>
              </a:rPr>
              <a:t>Toxocara Cati.” </a:t>
            </a:r>
            <a:r>
              <a:rPr i="1" lang="en" sz="900">
                <a:highlight>
                  <a:srgbClr val="FFFFFF"/>
                </a:highlight>
                <a:latin typeface="Times New Roman"/>
                <a:ea typeface="Times New Roman"/>
                <a:cs typeface="Times New Roman"/>
                <a:sym typeface="Times New Roman"/>
              </a:rPr>
              <a:t>American Association of Veterinary Parasitologists</a:t>
            </a:r>
            <a:r>
              <a:rPr lang="en" sz="900">
                <a:highlight>
                  <a:srgbClr val="FFFFFF"/>
                </a:highlight>
                <a:latin typeface="Times New Roman"/>
                <a:ea typeface="Times New Roman"/>
                <a:cs typeface="Times New Roman"/>
                <a:sym typeface="Times New Roman"/>
              </a:rPr>
              <a:t>, www.aavp.org/wiki/nematodes/ascaridida/toxocara-cati/.</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900">
                <a:highlight>
                  <a:srgbClr val="FFFFFF"/>
                </a:highlight>
                <a:latin typeface="Times New Roman"/>
                <a:ea typeface="Times New Roman"/>
                <a:cs typeface="Times New Roman"/>
                <a:sym typeface="Times New Roman"/>
              </a:rPr>
              <a:t>“Parasites - Toxocariasis (Also Known as Roundworm Infection).” </a:t>
            </a:r>
            <a:r>
              <a:rPr i="1" lang="en" sz="900">
                <a:highlight>
                  <a:srgbClr val="FFFFFF"/>
                </a:highlight>
                <a:latin typeface="Times New Roman"/>
                <a:ea typeface="Times New Roman"/>
                <a:cs typeface="Times New Roman"/>
                <a:sym typeface="Times New Roman"/>
              </a:rPr>
              <a:t>Centers for Disease Control and Prevention</a:t>
            </a:r>
            <a:r>
              <a:rPr lang="en" sz="900">
                <a:highlight>
                  <a:srgbClr val="FFFFFF"/>
                </a:highlight>
                <a:latin typeface="Times New Roman"/>
                <a:ea typeface="Times New Roman"/>
                <a:cs typeface="Times New Roman"/>
                <a:sym typeface="Times New Roman"/>
              </a:rPr>
              <a:t>, Centers for Disease Control and Prevention, 10 Jan. 2013, www.cdc.gov/parasites/toxocariasis/index.html.</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highlight>
                  <a:srgbClr val="FFFFFF"/>
                </a:highlight>
                <a:latin typeface="Times New Roman"/>
                <a:ea typeface="Times New Roman"/>
                <a:cs typeface="Times New Roman"/>
                <a:sym typeface="Times New Roman"/>
              </a:rPr>
              <a:t>Zibaei, Mohammad, et al. “Toxocara Cati Larvae in the Eye of a Child: a Case Report.” </a:t>
            </a:r>
            <a:r>
              <a:rPr i="1" lang="en" sz="900">
                <a:highlight>
                  <a:srgbClr val="FFFFFF"/>
                </a:highlight>
                <a:latin typeface="Times New Roman"/>
                <a:ea typeface="Times New Roman"/>
                <a:cs typeface="Times New Roman"/>
                <a:sym typeface="Times New Roman"/>
              </a:rPr>
              <a:t>Asian Pacific Journal of Tropical Biomedicine</a:t>
            </a:r>
            <a:r>
              <a:rPr lang="en" sz="900">
                <a:highlight>
                  <a:srgbClr val="FFFFFF"/>
                </a:highlight>
                <a:latin typeface="Times New Roman"/>
                <a:ea typeface="Times New Roman"/>
                <a:cs typeface="Times New Roman"/>
                <a:sym typeface="Times New Roman"/>
              </a:rPr>
              <a:t>, Asian Pacific Tropical Medicine Press, May 2014, </a:t>
            </a:r>
            <a:r>
              <a:rPr lang="en" sz="900" u="sng">
                <a:solidFill>
                  <a:schemeClr val="hlink"/>
                </a:solidFill>
                <a:highlight>
                  <a:srgbClr val="FFFFFF"/>
                </a:highlight>
                <a:latin typeface="Times New Roman"/>
                <a:ea typeface="Times New Roman"/>
                <a:cs typeface="Times New Roman"/>
                <a:sym typeface="Times New Roman"/>
                <a:hlinkClick r:id="rId4"/>
              </a:rPr>
              <a:t>www.ncbi.nlm.nih.gov/pmc/articles/PMC4025287/</a:t>
            </a:r>
            <a:r>
              <a:rPr lang="en" sz="900">
                <a:highlight>
                  <a:srgbClr val="FFFFFF"/>
                </a:highlight>
                <a:latin typeface="Times New Roman"/>
                <a:ea typeface="Times New Roman"/>
                <a:cs typeface="Times New Roman"/>
                <a:sym typeface="Times New Roman"/>
              </a:rPr>
              <a:t>.</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900">
                <a:highlight>
                  <a:srgbClr val="FFFFFF"/>
                </a:highlight>
                <a:latin typeface="Times New Roman"/>
                <a:ea typeface="Times New Roman"/>
                <a:cs typeface="Times New Roman"/>
                <a:sym typeface="Times New Roman"/>
              </a:rPr>
              <a:t>Xie, H., &amp; Preast, V. (2013). Xie’s veterinary acupuncture (2nd ed.). Wiley-Blackwell.</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900">
                <a:highlight>
                  <a:srgbClr val="FFFFFF"/>
                </a:highlight>
                <a:latin typeface="Times New Roman"/>
                <a:ea typeface="Times New Roman"/>
                <a:cs typeface="Times New Roman"/>
                <a:sym typeface="Times New Roman"/>
              </a:rPr>
              <a:t>Schoen, A. M. (2001). Veterinary acupuncture: Ancient art to modern medicine (2nd ed.). Mosby.</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900">
                <a:highlight>
                  <a:srgbClr val="FFFFFF"/>
                </a:highlight>
                <a:latin typeface="Times New Roman"/>
                <a:ea typeface="Times New Roman"/>
                <a:cs typeface="Times New Roman"/>
                <a:sym typeface="Times New Roman"/>
              </a:rPr>
              <a:t>Deadman, P., Al-Khafaji, M., &amp; Baker, K. (2007). A manual of acupuncture. Journal of Chinese Medicine Publications.</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900">
                <a:highlight>
                  <a:srgbClr val="FFFFFF"/>
                </a:highlight>
                <a:latin typeface="Times New Roman"/>
                <a:ea typeface="Times New Roman"/>
                <a:cs typeface="Times New Roman"/>
                <a:sym typeface="Times New Roman"/>
              </a:rPr>
              <a:t>Langevin, H. M., &amp; Yandow, J. A. (2002). Relationship of acupuncture points and meridians to connective tissue planes. The Anatomical Record, 269(6), 257–265. https://doi.org/10.1002/ar.10185</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900">
                <a:highlight>
                  <a:srgbClr val="FFFFFF"/>
                </a:highlight>
                <a:latin typeface="Times New Roman"/>
                <a:ea typeface="Times New Roman"/>
                <a:cs typeface="Times New Roman"/>
                <a:sym typeface="Times New Roman"/>
              </a:rPr>
              <a:t>“Parasites - Toxocariasis (Also Known as Roundworm Infection).” </a:t>
            </a:r>
            <a:r>
              <a:rPr i="1" lang="en" sz="900">
                <a:highlight>
                  <a:srgbClr val="FFFFFF"/>
                </a:highlight>
                <a:latin typeface="Times New Roman"/>
                <a:ea typeface="Times New Roman"/>
                <a:cs typeface="Times New Roman"/>
                <a:sym typeface="Times New Roman"/>
              </a:rPr>
              <a:t>Centers for Disease Control and Prevention</a:t>
            </a:r>
            <a:r>
              <a:rPr lang="en" sz="900">
                <a:highlight>
                  <a:srgbClr val="FFFFFF"/>
                </a:highlight>
                <a:latin typeface="Times New Roman"/>
                <a:ea typeface="Times New Roman"/>
                <a:cs typeface="Times New Roman"/>
                <a:sym typeface="Times New Roman"/>
              </a:rPr>
              <a:t>, Centers for Disease Control and Prevention, 10 Jan. 2013, www.cdc.gov/parasites/toxocariasis/gen_info/faqs.html.</a:t>
            </a:r>
            <a:endParaRPr sz="90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900">
              <a:highlight>
                <a:srgbClr val="FFFFFF"/>
              </a:highlight>
              <a:latin typeface="Alfa Slab One"/>
              <a:ea typeface="Alfa Slab One"/>
              <a:cs typeface="Alfa Slab One"/>
              <a:sym typeface="Alfa Slab One"/>
            </a:endParaRPr>
          </a:p>
        </p:txBody>
      </p:sp>
      <p:sp>
        <p:nvSpPr>
          <p:cNvPr id="343" name="Google Shape;343;p37"/>
          <p:cNvSpPr txBox="1"/>
          <p:nvPr/>
        </p:nvSpPr>
        <p:spPr>
          <a:xfrm>
            <a:off x="565175" y="67725"/>
            <a:ext cx="6737400" cy="7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t>	</a:t>
            </a:r>
            <a:r>
              <a:rPr lang="en" sz="3000">
                <a:latin typeface="Alfa Slab One"/>
                <a:ea typeface="Alfa Slab One"/>
                <a:cs typeface="Alfa Slab One"/>
                <a:sym typeface="Alfa Slab One"/>
              </a:rPr>
              <a:t>Works Cited</a:t>
            </a:r>
            <a:endParaRPr sz="3000">
              <a:latin typeface="Alfa Slab One"/>
              <a:ea typeface="Alfa Slab One"/>
              <a:cs typeface="Alfa Slab One"/>
              <a:sym typeface="Alfa Slab One"/>
            </a:endParaRPr>
          </a:p>
          <a:p>
            <a:pPr indent="0" lvl="0" marL="0" rtl="0" algn="l">
              <a:spcBef>
                <a:spcPts val="0"/>
              </a:spcBef>
              <a:spcAft>
                <a:spcPts val="0"/>
              </a:spcAft>
              <a:buNone/>
            </a:pPr>
            <a:r>
              <a:t/>
            </a:r>
            <a:endParaRPr>
              <a:latin typeface="Alfa Slab One"/>
              <a:ea typeface="Alfa Slab One"/>
              <a:cs typeface="Alfa Slab One"/>
              <a:sym typeface="Alfa Slab One"/>
            </a:endParaRPr>
          </a:p>
        </p:txBody>
      </p:sp>
      <p:sp>
        <p:nvSpPr>
          <p:cNvPr id="344" name="Google Shape;344;p37"/>
          <p:cNvSpPr txBox="1"/>
          <p:nvPr/>
        </p:nvSpPr>
        <p:spPr>
          <a:xfrm>
            <a:off x="7781925" y="352750"/>
            <a:ext cx="1814700" cy="5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5"/>
          <p:cNvSpPr txBox="1"/>
          <p:nvPr/>
        </p:nvSpPr>
        <p:spPr>
          <a:xfrm>
            <a:off x="5878275" y="406975"/>
            <a:ext cx="2170500" cy="21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txBox="1"/>
          <p:nvPr/>
        </p:nvSpPr>
        <p:spPr>
          <a:xfrm>
            <a:off x="2034675" y="406975"/>
            <a:ext cx="6014100" cy="10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Bungee Outline"/>
                <a:ea typeface="Bungee Outline"/>
                <a:cs typeface="Bungee Outline"/>
                <a:sym typeface="Bungee Outline"/>
              </a:rPr>
              <a:t>Burden of challenge</a:t>
            </a:r>
            <a:r>
              <a:rPr b="1" lang="en" sz="900">
                <a:solidFill>
                  <a:srgbClr val="0000FF"/>
                </a:solidFill>
              </a:rPr>
              <a:t>.</a:t>
            </a:r>
            <a:endParaRPr b="1" sz="900">
              <a:solidFill>
                <a:srgbClr val="0000FF"/>
              </a:solidFill>
            </a:endParaRPr>
          </a:p>
        </p:txBody>
      </p:sp>
      <p:sp>
        <p:nvSpPr>
          <p:cNvPr id="94" name="Google Shape;94;p15"/>
          <p:cNvSpPr txBox="1"/>
          <p:nvPr/>
        </p:nvSpPr>
        <p:spPr>
          <a:xfrm>
            <a:off x="1720650" y="1301800"/>
            <a:ext cx="5776500" cy="13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25–30% of cats infected worldwide</a:t>
            </a:r>
            <a:endParaRPr sz="1800">
              <a:solidFill>
                <a:schemeClr val="dk2"/>
              </a:solidFill>
            </a:endParaRPr>
          </a:p>
          <a:p>
            <a:pPr indent="0" lvl="0" marL="0" rtl="0" algn="l">
              <a:spcBef>
                <a:spcPts val="0"/>
              </a:spcBef>
              <a:spcAft>
                <a:spcPts val="0"/>
              </a:spcAft>
              <a:buNone/>
            </a:pPr>
            <a:r>
              <a:rPr lang="en" sz="1800">
                <a:solidFill>
                  <a:schemeClr val="dk2"/>
                </a:solidFill>
              </a:rPr>
              <a:t>	•	14% human exposure in the U.S.</a:t>
            </a:r>
            <a:endParaRPr sz="1800">
              <a:solidFill>
                <a:schemeClr val="dk2"/>
              </a:solidFill>
            </a:endParaRPr>
          </a:p>
          <a:p>
            <a:pPr indent="0" lvl="0" marL="0" rtl="0" algn="l">
              <a:spcBef>
                <a:spcPts val="0"/>
              </a:spcBef>
              <a:spcAft>
                <a:spcPts val="0"/>
              </a:spcAft>
              <a:buNone/>
            </a:pPr>
            <a:r>
              <a:rPr lang="en" sz="1800">
                <a:solidFill>
                  <a:schemeClr val="dk2"/>
                </a:solidFill>
              </a:rPr>
              <a:t>	•	~700 ocular toxocariasis cases per year</a:t>
            </a:r>
            <a:endParaRPr sz="1800">
              <a:solidFill>
                <a:schemeClr val="dk2"/>
              </a:solidFill>
            </a:endParaRPr>
          </a:p>
          <a:p>
            <a:pPr indent="0" lvl="0" marL="0" rtl="0" algn="l">
              <a:spcBef>
                <a:spcPts val="0"/>
              </a:spcBef>
              <a:spcAft>
                <a:spcPts val="0"/>
              </a:spcAft>
              <a:buNone/>
            </a:pPr>
            <a:r>
              <a:rPr lang="en" sz="1800">
                <a:solidFill>
                  <a:schemeClr val="dk2"/>
                </a:solidFill>
              </a:rPr>
              <a:t>	•	Eggs survive years in soil</a:t>
            </a: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6"/>
          <p:cNvSpPr txBox="1"/>
          <p:nvPr/>
        </p:nvSpPr>
        <p:spPr>
          <a:xfrm>
            <a:off x="879850" y="150375"/>
            <a:ext cx="5492100" cy="9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Abril Fatface"/>
                <a:ea typeface="Abril Fatface"/>
                <a:cs typeface="Abril Fatface"/>
                <a:sym typeface="Abril Fatface"/>
              </a:rPr>
              <a:t>Identification of Parasite</a:t>
            </a:r>
            <a:endParaRPr b="1" sz="2000">
              <a:latin typeface="Abril Fatface"/>
              <a:ea typeface="Abril Fatface"/>
              <a:cs typeface="Abril Fatface"/>
              <a:sym typeface="Abril Fatface"/>
            </a:endParaRPr>
          </a:p>
        </p:txBody>
      </p:sp>
      <p:pic>
        <p:nvPicPr>
          <p:cNvPr descr="Image result for toxocara cati cartoon" id="100" name="Google Shape;100;p16"/>
          <p:cNvPicPr preferRelativeResize="0"/>
          <p:nvPr/>
        </p:nvPicPr>
        <p:blipFill>
          <a:blip r:embed="rId4">
            <a:alphaModFix/>
          </a:blip>
          <a:stretch>
            <a:fillRect/>
          </a:stretch>
        </p:blipFill>
        <p:spPr>
          <a:xfrm>
            <a:off x="4564750" y="276025"/>
            <a:ext cx="2856701" cy="1597675"/>
          </a:xfrm>
          <a:prstGeom prst="rect">
            <a:avLst/>
          </a:prstGeom>
          <a:noFill/>
          <a:ln cap="flat" cmpd="sng" w="28575">
            <a:solidFill>
              <a:srgbClr val="000000"/>
            </a:solidFill>
            <a:prstDash val="solid"/>
            <a:round/>
            <a:headEnd len="sm" w="sm" type="none"/>
            <a:tailEnd len="sm" w="sm" type="none"/>
          </a:ln>
        </p:spPr>
      </p:pic>
      <p:sp>
        <p:nvSpPr>
          <p:cNvPr id="101" name="Google Shape;101;p16"/>
          <p:cNvSpPr txBox="1"/>
          <p:nvPr/>
        </p:nvSpPr>
        <p:spPr>
          <a:xfrm>
            <a:off x="879850" y="1814950"/>
            <a:ext cx="3684900" cy="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toxocara cati egg" id="102" name="Google Shape;102;p16"/>
          <p:cNvPicPr preferRelativeResize="0"/>
          <p:nvPr/>
        </p:nvPicPr>
        <p:blipFill>
          <a:blip r:embed="rId5">
            <a:alphaModFix/>
          </a:blip>
          <a:stretch>
            <a:fillRect/>
          </a:stretch>
        </p:blipFill>
        <p:spPr>
          <a:xfrm>
            <a:off x="3856913" y="1984600"/>
            <a:ext cx="2005731" cy="1848600"/>
          </a:xfrm>
          <a:prstGeom prst="rect">
            <a:avLst/>
          </a:prstGeom>
          <a:noFill/>
          <a:ln cap="flat" cmpd="sng" w="28575">
            <a:solidFill>
              <a:srgbClr val="000000"/>
            </a:solidFill>
            <a:prstDash val="solid"/>
            <a:round/>
            <a:headEnd len="sm" w="sm" type="none"/>
            <a:tailEnd len="sm" w="sm" type="none"/>
          </a:ln>
        </p:spPr>
      </p:pic>
      <p:pic>
        <p:nvPicPr>
          <p:cNvPr descr="Image result for toxocara cati adult" id="103" name="Google Shape;103;p16"/>
          <p:cNvPicPr preferRelativeResize="0"/>
          <p:nvPr/>
        </p:nvPicPr>
        <p:blipFill>
          <a:blip r:embed="rId6">
            <a:alphaModFix/>
          </a:blip>
          <a:stretch>
            <a:fillRect/>
          </a:stretch>
        </p:blipFill>
        <p:spPr>
          <a:xfrm>
            <a:off x="6046625" y="1984600"/>
            <a:ext cx="2352375" cy="1848600"/>
          </a:xfrm>
          <a:prstGeom prst="rect">
            <a:avLst/>
          </a:prstGeom>
          <a:noFill/>
          <a:ln cap="flat" cmpd="sng" w="28575">
            <a:solidFill>
              <a:srgbClr val="000000"/>
            </a:solidFill>
            <a:prstDash val="solid"/>
            <a:round/>
            <a:headEnd len="sm" w="sm" type="none"/>
            <a:tailEnd len="sm" w="sm" type="none"/>
          </a:ln>
        </p:spPr>
      </p:pic>
      <p:graphicFrame>
        <p:nvGraphicFramePr>
          <p:cNvPr id="104" name="Google Shape;104;p16"/>
          <p:cNvGraphicFramePr/>
          <p:nvPr/>
        </p:nvGraphicFramePr>
        <p:xfrm>
          <a:off x="571775" y="584625"/>
          <a:ext cx="3000000" cy="3000000"/>
        </p:xfrm>
        <a:graphic>
          <a:graphicData uri="http://schemas.openxmlformats.org/drawingml/2006/table">
            <a:tbl>
              <a:tblPr>
                <a:noFill/>
                <a:tableStyleId>{A68FCAC2-3FA4-4770-8B22-A5AFF359FA24}</a:tableStyleId>
              </a:tblPr>
              <a:tblGrid>
                <a:gridCol w="3153600"/>
              </a:tblGrid>
              <a:tr h="3105600">
                <a:tc>
                  <a:txBody>
                    <a:bodyPr/>
                    <a:lstStyle/>
                    <a:p>
                      <a:pPr indent="-295275" lvl="0" marL="457200" rtl="0" algn="l">
                        <a:lnSpc>
                          <a:spcPct val="115000"/>
                        </a:lnSpc>
                        <a:spcBef>
                          <a:spcPts val="600"/>
                        </a:spcBef>
                        <a:spcAft>
                          <a:spcPts val="0"/>
                        </a:spcAft>
                        <a:buClr>
                          <a:srgbClr val="222222"/>
                        </a:buClr>
                        <a:buSzPts val="1050"/>
                        <a:buChar char="●"/>
                      </a:pPr>
                      <a:r>
                        <a:rPr lang="en" sz="1050">
                          <a:solidFill>
                            <a:srgbClr val="222222"/>
                          </a:solidFill>
                        </a:rPr>
                        <a:t>Feline roundworms are </a:t>
                      </a:r>
                      <a:r>
                        <a:rPr b="1" lang="en" sz="1050">
                          <a:solidFill>
                            <a:srgbClr val="85200C"/>
                          </a:solidFill>
                        </a:rPr>
                        <a:t>brownish</a:t>
                      </a:r>
                      <a:r>
                        <a:rPr b="1" lang="en" sz="1050">
                          <a:solidFill>
                            <a:srgbClr val="222222"/>
                          </a:solidFill>
                        </a:rPr>
                        <a:t>-</a:t>
                      </a:r>
                      <a:r>
                        <a:rPr b="1" lang="en" sz="1050">
                          <a:solidFill>
                            <a:srgbClr val="F1C232"/>
                          </a:solidFill>
                        </a:rPr>
                        <a:t>yellow</a:t>
                      </a:r>
                      <a:r>
                        <a:rPr lang="en" sz="1050">
                          <a:solidFill>
                            <a:srgbClr val="222222"/>
                          </a:solidFill>
                        </a:rPr>
                        <a:t> to </a:t>
                      </a:r>
                      <a:r>
                        <a:rPr b="1" lang="en" sz="1050">
                          <a:solidFill>
                            <a:srgbClr val="FFE599"/>
                          </a:solidFill>
                          <a:highlight>
                            <a:srgbClr val="B7B7B7"/>
                          </a:highlight>
                        </a:rPr>
                        <a:t>cream</a:t>
                      </a:r>
                      <a:r>
                        <a:rPr b="1" lang="en" sz="1050">
                          <a:solidFill>
                            <a:srgbClr val="222222"/>
                          </a:solidFill>
                          <a:highlight>
                            <a:srgbClr val="B7B7B7"/>
                          </a:highlight>
                        </a:rPr>
                        <a:t> </a:t>
                      </a:r>
                      <a:r>
                        <a:rPr b="1" lang="en" sz="1050">
                          <a:solidFill>
                            <a:srgbClr val="FFE599"/>
                          </a:solidFill>
                          <a:highlight>
                            <a:srgbClr val="B7B7B7"/>
                          </a:highlight>
                        </a:rPr>
                        <a:t>colored</a:t>
                      </a:r>
                      <a:r>
                        <a:rPr b="1" lang="en" sz="1050">
                          <a:solidFill>
                            <a:srgbClr val="222222"/>
                          </a:solidFill>
                          <a:highlight>
                            <a:srgbClr val="B7B7B7"/>
                          </a:highlight>
                        </a:rPr>
                        <a:t> </a:t>
                      </a:r>
                      <a:r>
                        <a:rPr lang="en" sz="1050">
                          <a:solidFill>
                            <a:srgbClr val="222222"/>
                          </a:solidFill>
                        </a:rPr>
                        <a:t>to </a:t>
                      </a:r>
                      <a:r>
                        <a:rPr b="1" lang="en" sz="1050">
                          <a:solidFill>
                            <a:srgbClr val="E06666"/>
                          </a:solidFill>
                        </a:rPr>
                        <a:t>pink</a:t>
                      </a:r>
                      <a:r>
                        <a:rPr lang="en" sz="1050">
                          <a:solidFill>
                            <a:srgbClr val="222222"/>
                          </a:solidFill>
                        </a:rPr>
                        <a:t> and may be up to </a:t>
                      </a:r>
                      <a:r>
                        <a:rPr b="1" lang="en" sz="1050">
                          <a:solidFill>
                            <a:srgbClr val="222222"/>
                          </a:solidFill>
                        </a:rPr>
                        <a:t>10 cm</a:t>
                      </a:r>
                      <a:r>
                        <a:rPr lang="en" sz="1050">
                          <a:solidFill>
                            <a:srgbClr val="222222"/>
                          </a:solidFill>
                        </a:rPr>
                        <a:t> in length.</a:t>
                      </a:r>
                      <a:endParaRPr sz="1050">
                        <a:solidFill>
                          <a:srgbClr val="222222"/>
                        </a:solidFill>
                      </a:endParaRPr>
                    </a:p>
                    <a:p>
                      <a:pPr indent="0" lvl="0" marL="457200" rtl="0" algn="l">
                        <a:lnSpc>
                          <a:spcPct val="115000"/>
                        </a:lnSpc>
                        <a:spcBef>
                          <a:spcPts val="600"/>
                        </a:spcBef>
                        <a:spcAft>
                          <a:spcPts val="0"/>
                        </a:spcAft>
                        <a:buNone/>
                      </a:pPr>
                      <a:r>
                        <a:rPr lang="en" sz="1050">
                          <a:solidFill>
                            <a:srgbClr val="222222"/>
                          </a:solidFill>
                        </a:rPr>
                        <a:t> </a:t>
                      </a:r>
                      <a:endParaRPr sz="1050">
                        <a:solidFill>
                          <a:srgbClr val="222222"/>
                        </a:solidFill>
                      </a:endParaRPr>
                    </a:p>
                    <a:p>
                      <a:pPr indent="-295275" lvl="0" marL="457200" rtl="0" algn="l">
                        <a:lnSpc>
                          <a:spcPct val="115000"/>
                        </a:lnSpc>
                        <a:spcBef>
                          <a:spcPts val="600"/>
                        </a:spcBef>
                        <a:spcAft>
                          <a:spcPts val="0"/>
                        </a:spcAft>
                        <a:buClr>
                          <a:srgbClr val="222222"/>
                        </a:buClr>
                        <a:buSzPts val="1050"/>
                        <a:buChar char="●"/>
                      </a:pPr>
                      <a:r>
                        <a:rPr lang="en" sz="1050">
                          <a:solidFill>
                            <a:srgbClr val="222222"/>
                          </a:solidFill>
                        </a:rPr>
                        <a:t>Adults have short, </a:t>
                      </a:r>
                      <a:r>
                        <a:rPr b="1" lang="en" sz="1050">
                          <a:solidFill>
                            <a:srgbClr val="222222"/>
                          </a:solidFill>
                        </a:rPr>
                        <a:t>wide cervical alae</a:t>
                      </a:r>
                      <a:r>
                        <a:rPr lang="en" sz="1050">
                          <a:solidFill>
                            <a:srgbClr val="222222"/>
                          </a:solidFill>
                        </a:rPr>
                        <a:t> giving their anterior ends the appearance of an </a:t>
                      </a:r>
                      <a:r>
                        <a:rPr b="1" lang="en" sz="1050">
                          <a:solidFill>
                            <a:srgbClr val="222222"/>
                          </a:solidFill>
                        </a:rPr>
                        <a:t>arrow</a:t>
                      </a:r>
                      <a:r>
                        <a:rPr lang="en" sz="1050">
                          <a:solidFill>
                            <a:srgbClr val="222222"/>
                          </a:solidFill>
                        </a:rPr>
                        <a:t> (hence their name, </a:t>
                      </a:r>
                      <a:r>
                        <a:rPr i="1" lang="en" sz="1050" u="sng">
                          <a:solidFill>
                            <a:srgbClr val="222222"/>
                          </a:solidFill>
                        </a:rPr>
                        <a:t>toxo</a:t>
                      </a:r>
                      <a:r>
                        <a:rPr lang="en" sz="1050" u="sng">
                          <a:solidFill>
                            <a:srgbClr val="222222"/>
                          </a:solidFill>
                        </a:rPr>
                        <a:t>, meaning arrow,</a:t>
                      </a:r>
                      <a:r>
                        <a:rPr lang="en" sz="1050">
                          <a:solidFill>
                            <a:srgbClr val="222222"/>
                          </a:solidFill>
                        </a:rPr>
                        <a:t> and </a:t>
                      </a:r>
                      <a:r>
                        <a:rPr i="1" lang="en" sz="1050" u="sng">
                          <a:solidFill>
                            <a:srgbClr val="222222"/>
                          </a:solidFill>
                        </a:rPr>
                        <a:t>cara</a:t>
                      </a:r>
                      <a:r>
                        <a:rPr lang="en" sz="1050" u="sng">
                          <a:solidFill>
                            <a:srgbClr val="222222"/>
                          </a:solidFill>
                        </a:rPr>
                        <a:t> meaning head</a:t>
                      </a:r>
                      <a:r>
                        <a:rPr lang="en" sz="1050">
                          <a:solidFill>
                            <a:srgbClr val="222222"/>
                          </a:solidFill>
                        </a:rPr>
                        <a:t>). </a:t>
                      </a:r>
                      <a:endParaRPr sz="1050">
                        <a:solidFill>
                          <a:srgbClr val="222222"/>
                        </a:solidFill>
                      </a:endParaRPr>
                    </a:p>
                    <a:p>
                      <a:pPr indent="0" lvl="0" marL="457200" rtl="0" algn="l">
                        <a:lnSpc>
                          <a:spcPct val="115000"/>
                        </a:lnSpc>
                        <a:spcBef>
                          <a:spcPts val="600"/>
                        </a:spcBef>
                        <a:spcAft>
                          <a:spcPts val="0"/>
                        </a:spcAft>
                        <a:buNone/>
                      </a:pPr>
                      <a:r>
                        <a:t/>
                      </a:r>
                      <a:endParaRPr sz="1050">
                        <a:solidFill>
                          <a:srgbClr val="222222"/>
                        </a:solidFill>
                      </a:endParaRPr>
                    </a:p>
                    <a:p>
                      <a:pPr indent="-295275" lvl="0" marL="457200" rtl="0" algn="l">
                        <a:lnSpc>
                          <a:spcPct val="115000"/>
                        </a:lnSpc>
                        <a:spcBef>
                          <a:spcPts val="600"/>
                        </a:spcBef>
                        <a:spcAft>
                          <a:spcPts val="0"/>
                        </a:spcAft>
                        <a:buClr>
                          <a:srgbClr val="222222"/>
                        </a:buClr>
                        <a:buSzPts val="1050"/>
                        <a:buChar char="●"/>
                      </a:pPr>
                      <a:r>
                        <a:rPr lang="en" sz="1050">
                          <a:solidFill>
                            <a:srgbClr val="222222"/>
                          </a:solidFill>
                        </a:rPr>
                        <a:t>Eggs are pitted ovals with a width of </a:t>
                      </a:r>
                      <a:r>
                        <a:rPr b="1" lang="en" sz="1050">
                          <a:solidFill>
                            <a:srgbClr val="222222"/>
                          </a:solidFill>
                        </a:rPr>
                        <a:t>65 μm (micrometers)</a:t>
                      </a:r>
                      <a:r>
                        <a:rPr lang="en" sz="1050">
                          <a:solidFill>
                            <a:srgbClr val="222222"/>
                          </a:solidFill>
                        </a:rPr>
                        <a:t> and a length of about </a:t>
                      </a:r>
                      <a:r>
                        <a:rPr b="1" lang="en" sz="1050">
                          <a:solidFill>
                            <a:srgbClr val="222222"/>
                          </a:solidFill>
                        </a:rPr>
                        <a:t>75 μm</a:t>
                      </a:r>
                      <a:r>
                        <a:rPr lang="en" sz="1050">
                          <a:solidFill>
                            <a:srgbClr val="222222"/>
                          </a:solidFill>
                        </a:rPr>
                        <a:t> making them </a:t>
                      </a:r>
                      <a:r>
                        <a:rPr lang="en" sz="1050" u="sng">
                          <a:solidFill>
                            <a:srgbClr val="222222"/>
                          </a:solidFill>
                        </a:rPr>
                        <a:t>invisible to the human eye</a:t>
                      </a:r>
                      <a:r>
                        <a:rPr lang="en" sz="1050">
                          <a:solidFill>
                            <a:srgbClr val="222222"/>
                          </a:solidFill>
                        </a:rPr>
                        <a:t>. </a:t>
                      </a:r>
                      <a:endParaRPr sz="1050">
                        <a:solidFill>
                          <a:srgbClr val="222222"/>
                        </a:solidFill>
                      </a:endParaRPr>
                    </a:p>
                    <a:p>
                      <a:pPr indent="0" lvl="0" marL="457200" rtl="0" algn="l">
                        <a:lnSpc>
                          <a:spcPct val="115000"/>
                        </a:lnSpc>
                        <a:spcBef>
                          <a:spcPts val="600"/>
                        </a:spcBef>
                        <a:spcAft>
                          <a:spcPts val="600"/>
                        </a:spcAft>
                        <a:buNone/>
                      </a:pPr>
                      <a:r>
                        <a:t/>
                      </a: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r>
            </a:tbl>
          </a:graphicData>
        </a:graphic>
      </p:graphicFrame>
      <p:pic>
        <p:nvPicPr>
          <p:cNvPr id="105" name="Google Shape;105;p16"/>
          <p:cNvPicPr preferRelativeResize="0"/>
          <p:nvPr/>
        </p:nvPicPr>
        <p:blipFill>
          <a:blip r:embed="rId7">
            <a:alphaModFix/>
          </a:blip>
          <a:stretch>
            <a:fillRect/>
          </a:stretch>
        </p:blipFill>
        <p:spPr>
          <a:xfrm>
            <a:off x="4751650" y="3944100"/>
            <a:ext cx="2856700" cy="827400"/>
          </a:xfrm>
          <a:prstGeom prst="rect">
            <a:avLst/>
          </a:prstGeom>
          <a:noFill/>
          <a:ln cap="flat" cmpd="sng" w="28575">
            <a:solidFill>
              <a:srgbClr val="000000"/>
            </a:solidFill>
            <a:prstDash val="solid"/>
            <a:round/>
            <a:headEnd len="sm" w="sm" type="none"/>
            <a:tailEnd len="sm" w="sm" type="none"/>
          </a:ln>
        </p:spPr>
      </p:pic>
      <p:sp>
        <p:nvSpPr>
          <p:cNvPr id="106" name="Google Shape;106;p16"/>
          <p:cNvSpPr/>
          <p:nvPr/>
        </p:nvSpPr>
        <p:spPr>
          <a:xfrm>
            <a:off x="6634100" y="113700"/>
            <a:ext cx="1359300" cy="776700"/>
          </a:xfrm>
          <a:prstGeom prst="wedgeEllipseCallout">
            <a:avLst>
              <a:gd fmla="val -58291" name="adj1"/>
              <a:gd fmla="val 5727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txBox="1"/>
          <p:nvPr/>
        </p:nvSpPr>
        <p:spPr>
          <a:xfrm>
            <a:off x="6725375" y="241550"/>
            <a:ext cx="1359300" cy="6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Hey, class, </a:t>
            </a:r>
            <a:endParaRPr sz="1000"/>
          </a:p>
          <a:p>
            <a:pPr indent="0" lvl="0" marL="0" rtl="0" algn="l">
              <a:spcBef>
                <a:spcPts val="0"/>
              </a:spcBef>
              <a:spcAft>
                <a:spcPts val="0"/>
              </a:spcAft>
              <a:buNone/>
            </a:pPr>
            <a:r>
              <a:rPr lang="en" sz="1000"/>
              <a:t>I think I found something!</a:t>
            </a:r>
            <a:endParaRPr sz="1000"/>
          </a:p>
        </p:txBody>
      </p:sp>
      <p:sp>
        <p:nvSpPr>
          <p:cNvPr id="108" name="Google Shape;108;p16"/>
          <p:cNvSpPr/>
          <p:nvPr/>
        </p:nvSpPr>
        <p:spPr>
          <a:xfrm rot="1606301">
            <a:off x="4464559" y="324745"/>
            <a:ext cx="703118" cy="610335"/>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6"/>
          <p:cNvPicPr preferRelativeResize="0"/>
          <p:nvPr/>
        </p:nvPicPr>
        <p:blipFill>
          <a:blip r:embed="rId8">
            <a:alphaModFix/>
          </a:blip>
          <a:stretch>
            <a:fillRect/>
          </a:stretch>
        </p:blipFill>
        <p:spPr>
          <a:xfrm rot="-14">
            <a:off x="4627610" y="512720"/>
            <a:ext cx="305655" cy="257435"/>
          </a:xfrm>
          <a:prstGeom prst="rect">
            <a:avLst/>
          </a:prstGeom>
          <a:noFill/>
          <a:ln>
            <a:noFill/>
          </a:ln>
        </p:spPr>
      </p:pic>
      <p:sp>
        <p:nvSpPr>
          <p:cNvPr id="110" name="Google Shape;110;p16"/>
          <p:cNvSpPr/>
          <p:nvPr/>
        </p:nvSpPr>
        <p:spPr>
          <a:xfrm>
            <a:off x="3821190" y="3649600"/>
            <a:ext cx="2077200" cy="183600"/>
          </a:xfrm>
          <a:prstGeom prst="ribbon">
            <a:avLst>
              <a:gd fmla="val 16667"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a:off x="6046625" y="3649600"/>
            <a:ext cx="2352300" cy="183600"/>
          </a:xfrm>
          <a:prstGeom prst="ribbon">
            <a:avLst>
              <a:gd fmla="val 16667"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txBox="1"/>
          <p:nvPr/>
        </p:nvSpPr>
        <p:spPr>
          <a:xfrm>
            <a:off x="4564750" y="3541425"/>
            <a:ext cx="729000" cy="14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ily Script One"/>
                <a:ea typeface="Lily Script One"/>
                <a:cs typeface="Lily Script One"/>
                <a:sym typeface="Lily Script One"/>
              </a:rPr>
              <a:t>Egg</a:t>
            </a:r>
            <a:endParaRPr>
              <a:latin typeface="Lily Script One"/>
              <a:ea typeface="Lily Script One"/>
              <a:cs typeface="Lily Script One"/>
              <a:sym typeface="Lily Script One"/>
            </a:endParaRPr>
          </a:p>
        </p:txBody>
      </p:sp>
      <p:sp>
        <p:nvSpPr>
          <p:cNvPr id="113" name="Google Shape;113;p16"/>
          <p:cNvSpPr txBox="1"/>
          <p:nvPr/>
        </p:nvSpPr>
        <p:spPr>
          <a:xfrm>
            <a:off x="6929125" y="3541425"/>
            <a:ext cx="644700" cy="2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ily Script One"/>
                <a:ea typeface="Lily Script One"/>
                <a:cs typeface="Lily Script One"/>
                <a:sym typeface="Lily Script One"/>
              </a:rPr>
              <a:t>Adult</a:t>
            </a:r>
            <a:endParaRPr>
              <a:latin typeface="Lily Script One"/>
              <a:ea typeface="Lily Script One"/>
              <a:cs typeface="Lily Script One"/>
              <a:sym typeface="Lily Script One"/>
            </a:endParaRPr>
          </a:p>
        </p:txBody>
      </p:sp>
      <p:sp>
        <p:nvSpPr>
          <p:cNvPr id="114" name="Google Shape;114;p16"/>
          <p:cNvSpPr/>
          <p:nvPr/>
        </p:nvSpPr>
        <p:spPr>
          <a:xfrm>
            <a:off x="7366400" y="945500"/>
            <a:ext cx="1524600" cy="726900"/>
          </a:xfrm>
          <a:prstGeom prst="wedgeEllipseCallout">
            <a:avLst>
              <a:gd fmla="val 50005" name="adj1"/>
              <a:gd fmla="val 5001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6"/>
          <p:cNvSpPr txBox="1"/>
          <p:nvPr/>
        </p:nvSpPr>
        <p:spPr>
          <a:xfrm>
            <a:off x="7660325" y="999225"/>
            <a:ext cx="1010400" cy="4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Yes, you did! It’s </a:t>
            </a:r>
            <a:r>
              <a:rPr b="1" i="1" lang="en" sz="1000">
                <a:solidFill>
                  <a:srgbClr val="FF0000"/>
                </a:solidFill>
              </a:rPr>
              <a:t>toxocara cati</a:t>
            </a:r>
            <a:r>
              <a:rPr b="1" i="1" lang="en" sz="1000"/>
              <a:t>!</a:t>
            </a:r>
            <a:endParaRPr b="1" i="1" sz="1000"/>
          </a:p>
        </p:txBody>
      </p:sp>
      <p:sp>
        <p:nvSpPr>
          <p:cNvPr id="116" name="Google Shape;116;p16"/>
          <p:cNvSpPr txBox="1"/>
          <p:nvPr/>
        </p:nvSpPr>
        <p:spPr>
          <a:xfrm>
            <a:off x="3265650" y="1485825"/>
            <a:ext cx="6447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a:t>
            </a:r>
            <a:endParaRPr>
              <a:solidFill>
                <a:srgbClr val="FF0000"/>
              </a:solidFill>
            </a:endParaRPr>
          </a:p>
        </p:txBody>
      </p:sp>
      <p:sp>
        <p:nvSpPr>
          <p:cNvPr id="117" name="Google Shape;117;p16"/>
          <p:cNvSpPr txBox="1"/>
          <p:nvPr/>
        </p:nvSpPr>
        <p:spPr>
          <a:xfrm>
            <a:off x="4444500" y="3833200"/>
            <a:ext cx="255000" cy="1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0000"/>
                </a:solidFill>
              </a:rPr>
              <a:t>*</a:t>
            </a:r>
            <a:endParaRPr sz="24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pic>
        <p:nvPicPr>
          <p:cNvPr id="122" name="Google Shape;122;p17"/>
          <p:cNvPicPr preferRelativeResize="0"/>
          <p:nvPr/>
        </p:nvPicPr>
        <p:blipFill rotWithShape="1">
          <a:blip r:embed="rId4">
            <a:alphaModFix/>
          </a:blip>
          <a:srcRect b="8685" l="11840" r="11279" t="10225"/>
          <a:stretch/>
        </p:blipFill>
        <p:spPr>
          <a:xfrm>
            <a:off x="395650" y="219800"/>
            <a:ext cx="4103475" cy="4058274"/>
          </a:xfrm>
          <a:prstGeom prst="rect">
            <a:avLst/>
          </a:prstGeom>
          <a:noFill/>
          <a:ln>
            <a:noFill/>
          </a:ln>
        </p:spPr>
      </p:pic>
      <p:pic>
        <p:nvPicPr>
          <p:cNvPr id="123" name="Google Shape;123;p17"/>
          <p:cNvPicPr preferRelativeResize="0"/>
          <p:nvPr/>
        </p:nvPicPr>
        <p:blipFill rotWithShape="1">
          <a:blip r:embed="rId4">
            <a:alphaModFix/>
          </a:blip>
          <a:srcRect b="8685" l="11840" r="11279" t="10225"/>
          <a:stretch/>
        </p:blipFill>
        <p:spPr>
          <a:xfrm>
            <a:off x="4719375" y="219800"/>
            <a:ext cx="4103475" cy="4058274"/>
          </a:xfrm>
          <a:prstGeom prst="rect">
            <a:avLst/>
          </a:prstGeom>
          <a:noFill/>
          <a:ln>
            <a:noFill/>
          </a:ln>
        </p:spPr>
      </p:pic>
      <p:pic>
        <p:nvPicPr>
          <p:cNvPr id="124" name="Google Shape;124;p17"/>
          <p:cNvPicPr preferRelativeResize="0"/>
          <p:nvPr/>
        </p:nvPicPr>
        <p:blipFill>
          <a:blip r:embed="rId5">
            <a:alphaModFix/>
          </a:blip>
          <a:stretch>
            <a:fillRect/>
          </a:stretch>
        </p:blipFill>
        <p:spPr>
          <a:xfrm>
            <a:off x="1082363" y="557550"/>
            <a:ext cx="2617050" cy="2370300"/>
          </a:xfrm>
          <a:prstGeom prst="rect">
            <a:avLst/>
          </a:prstGeom>
          <a:noFill/>
          <a:ln>
            <a:noFill/>
          </a:ln>
        </p:spPr>
      </p:pic>
      <p:pic>
        <p:nvPicPr>
          <p:cNvPr id="125" name="Google Shape;125;p17"/>
          <p:cNvPicPr preferRelativeResize="0"/>
          <p:nvPr/>
        </p:nvPicPr>
        <p:blipFill>
          <a:blip r:embed="rId6">
            <a:alphaModFix/>
          </a:blip>
          <a:stretch>
            <a:fillRect/>
          </a:stretch>
        </p:blipFill>
        <p:spPr>
          <a:xfrm>
            <a:off x="5580175" y="631038"/>
            <a:ext cx="2705925" cy="2223325"/>
          </a:xfrm>
          <a:prstGeom prst="rect">
            <a:avLst/>
          </a:prstGeom>
          <a:noFill/>
          <a:ln>
            <a:noFill/>
          </a:ln>
        </p:spPr>
      </p:pic>
      <p:sp>
        <p:nvSpPr>
          <p:cNvPr id="126" name="Google Shape;126;p17"/>
          <p:cNvSpPr txBox="1"/>
          <p:nvPr/>
        </p:nvSpPr>
        <p:spPr>
          <a:xfrm>
            <a:off x="1082363" y="31878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Cedarville Cursive"/>
                <a:ea typeface="Cedarville Cursive"/>
                <a:cs typeface="Cedarville Cursive"/>
                <a:sym typeface="Cedarville Cursive"/>
              </a:rPr>
              <a:t>Toxocara Cati </a:t>
            </a:r>
            <a:endParaRPr sz="2400">
              <a:solidFill>
                <a:schemeClr val="dk1"/>
              </a:solidFill>
              <a:latin typeface="Cedarville Cursive"/>
              <a:ea typeface="Cedarville Cursive"/>
              <a:cs typeface="Cedarville Cursive"/>
              <a:sym typeface="Cedarville Cursive"/>
            </a:endParaRPr>
          </a:p>
          <a:p>
            <a:pPr indent="0" lvl="0" marL="0" rtl="0" algn="l">
              <a:spcBef>
                <a:spcPts val="0"/>
              </a:spcBef>
              <a:spcAft>
                <a:spcPts val="0"/>
              </a:spcAft>
              <a:buClr>
                <a:schemeClr val="dk1"/>
              </a:buClr>
              <a:buSzPts val="1100"/>
              <a:buFont typeface="Arial"/>
              <a:buNone/>
            </a:pPr>
            <a:r>
              <a:rPr lang="en" sz="2400">
                <a:solidFill>
                  <a:schemeClr val="dk1"/>
                </a:solidFill>
                <a:latin typeface="Cedarville Cursive"/>
                <a:ea typeface="Cedarville Cursive"/>
                <a:cs typeface="Cedarville Cursive"/>
                <a:sym typeface="Cedarville Cursive"/>
              </a:rPr>
              <a:t>February,  2019</a:t>
            </a:r>
            <a:endParaRPr sz="2400">
              <a:solidFill>
                <a:schemeClr val="dk1"/>
              </a:solidFill>
              <a:latin typeface="Cedarville Cursive"/>
              <a:ea typeface="Cedarville Cursive"/>
              <a:cs typeface="Cedarville Cursive"/>
              <a:sym typeface="Cedarville Cursive"/>
            </a:endParaRPr>
          </a:p>
        </p:txBody>
      </p:sp>
      <p:sp>
        <p:nvSpPr>
          <p:cNvPr id="127" name="Google Shape;127;p17"/>
          <p:cNvSpPr txBox="1"/>
          <p:nvPr/>
        </p:nvSpPr>
        <p:spPr>
          <a:xfrm>
            <a:off x="5648000" y="31878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Cedarville Cursive"/>
                <a:ea typeface="Cedarville Cursive"/>
                <a:cs typeface="Cedarville Cursive"/>
                <a:sym typeface="Cedarville Cursive"/>
              </a:rPr>
              <a:t>Toxocara Cati </a:t>
            </a:r>
            <a:endParaRPr sz="2400">
              <a:solidFill>
                <a:schemeClr val="dk1"/>
              </a:solidFill>
              <a:latin typeface="Cedarville Cursive"/>
              <a:ea typeface="Cedarville Cursive"/>
              <a:cs typeface="Cedarville Cursive"/>
              <a:sym typeface="Cedarville Cursive"/>
            </a:endParaRPr>
          </a:p>
          <a:p>
            <a:pPr indent="0" lvl="0" marL="0" rtl="0" algn="l">
              <a:spcBef>
                <a:spcPts val="0"/>
              </a:spcBef>
              <a:spcAft>
                <a:spcPts val="0"/>
              </a:spcAft>
              <a:buNone/>
            </a:pPr>
            <a:r>
              <a:rPr lang="en" sz="2400">
                <a:solidFill>
                  <a:schemeClr val="dk1"/>
                </a:solidFill>
                <a:latin typeface="Cedarville Cursive"/>
                <a:ea typeface="Cedarville Cursive"/>
                <a:cs typeface="Cedarville Cursive"/>
                <a:sym typeface="Cedarville Cursive"/>
              </a:rPr>
              <a:t>March,  2019</a:t>
            </a:r>
            <a:endParaRPr sz="2400">
              <a:solidFill>
                <a:schemeClr val="dk1"/>
              </a:solidFill>
              <a:latin typeface="Cedarville Cursive"/>
              <a:ea typeface="Cedarville Cursive"/>
              <a:cs typeface="Cedarville Cursive"/>
              <a:sym typeface="Cedarville Cursiv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pic>
        <p:nvPicPr>
          <p:cNvPr id="132" name="Google Shape;132;p18"/>
          <p:cNvPicPr preferRelativeResize="0"/>
          <p:nvPr/>
        </p:nvPicPr>
        <p:blipFill rotWithShape="1">
          <a:blip r:embed="rId4">
            <a:alphaModFix/>
          </a:blip>
          <a:srcRect b="8685" l="11840" r="11279" t="10225"/>
          <a:stretch/>
        </p:blipFill>
        <p:spPr>
          <a:xfrm>
            <a:off x="395650" y="219800"/>
            <a:ext cx="4103475" cy="4058274"/>
          </a:xfrm>
          <a:prstGeom prst="rect">
            <a:avLst/>
          </a:prstGeom>
          <a:noFill/>
          <a:ln>
            <a:noFill/>
          </a:ln>
        </p:spPr>
      </p:pic>
      <p:pic>
        <p:nvPicPr>
          <p:cNvPr id="133" name="Google Shape;133;p18"/>
          <p:cNvPicPr preferRelativeResize="0"/>
          <p:nvPr/>
        </p:nvPicPr>
        <p:blipFill rotWithShape="1">
          <a:blip r:embed="rId5">
            <a:alphaModFix/>
          </a:blip>
          <a:srcRect b="21577" l="17141" r="14814" t="8000"/>
          <a:stretch/>
        </p:blipFill>
        <p:spPr>
          <a:xfrm>
            <a:off x="1305675" y="423300"/>
            <a:ext cx="2080025" cy="2543175"/>
          </a:xfrm>
          <a:prstGeom prst="rect">
            <a:avLst/>
          </a:prstGeom>
          <a:noFill/>
          <a:ln>
            <a:noFill/>
          </a:ln>
        </p:spPr>
      </p:pic>
      <p:pic>
        <p:nvPicPr>
          <p:cNvPr id="134" name="Google Shape;134;p18"/>
          <p:cNvPicPr preferRelativeResize="0"/>
          <p:nvPr/>
        </p:nvPicPr>
        <p:blipFill rotWithShape="1">
          <a:blip r:embed="rId4">
            <a:alphaModFix/>
          </a:blip>
          <a:srcRect b="8685" l="11840" r="11279" t="10225"/>
          <a:stretch/>
        </p:blipFill>
        <p:spPr>
          <a:xfrm>
            <a:off x="4742213" y="219800"/>
            <a:ext cx="4103475" cy="4058274"/>
          </a:xfrm>
          <a:prstGeom prst="rect">
            <a:avLst/>
          </a:prstGeom>
          <a:noFill/>
          <a:ln>
            <a:noFill/>
          </a:ln>
        </p:spPr>
      </p:pic>
      <p:pic>
        <p:nvPicPr>
          <p:cNvPr id="135" name="Google Shape;135;p18"/>
          <p:cNvPicPr preferRelativeResize="0"/>
          <p:nvPr/>
        </p:nvPicPr>
        <p:blipFill rotWithShape="1">
          <a:blip r:embed="rId6">
            <a:alphaModFix/>
          </a:blip>
          <a:srcRect b="7253" l="0" r="0" t="0"/>
          <a:stretch/>
        </p:blipFill>
        <p:spPr>
          <a:xfrm>
            <a:off x="5245263" y="491125"/>
            <a:ext cx="3097400" cy="2543175"/>
          </a:xfrm>
          <a:prstGeom prst="rect">
            <a:avLst/>
          </a:prstGeom>
          <a:noFill/>
          <a:ln>
            <a:noFill/>
          </a:ln>
        </p:spPr>
      </p:pic>
      <p:sp>
        <p:nvSpPr>
          <p:cNvPr id="136" name="Google Shape;136;p18"/>
          <p:cNvSpPr txBox="1"/>
          <p:nvPr/>
        </p:nvSpPr>
        <p:spPr>
          <a:xfrm>
            <a:off x="1305675" y="3199125"/>
            <a:ext cx="3617400" cy="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Cedarville Cursive"/>
                <a:ea typeface="Cedarville Cursive"/>
                <a:cs typeface="Cedarville Cursive"/>
                <a:sym typeface="Cedarville Cursive"/>
              </a:rPr>
              <a:t>Toxocara Cati </a:t>
            </a:r>
            <a:endParaRPr sz="2400">
              <a:solidFill>
                <a:schemeClr val="dk1"/>
              </a:solidFill>
              <a:latin typeface="Cedarville Cursive"/>
              <a:ea typeface="Cedarville Cursive"/>
              <a:cs typeface="Cedarville Cursive"/>
              <a:sym typeface="Cedarville Cursive"/>
            </a:endParaRPr>
          </a:p>
          <a:p>
            <a:pPr indent="0" lvl="0" marL="0" rtl="0" algn="l">
              <a:spcBef>
                <a:spcPts val="0"/>
              </a:spcBef>
              <a:spcAft>
                <a:spcPts val="0"/>
              </a:spcAft>
              <a:buClr>
                <a:schemeClr val="dk1"/>
              </a:buClr>
              <a:buSzPts val="1100"/>
              <a:buFont typeface="Arial"/>
              <a:buNone/>
            </a:pPr>
            <a:r>
              <a:rPr lang="en" sz="2400">
                <a:solidFill>
                  <a:schemeClr val="dk1"/>
                </a:solidFill>
                <a:latin typeface="Cedarville Cursive"/>
                <a:ea typeface="Cedarville Cursive"/>
                <a:cs typeface="Cedarville Cursive"/>
                <a:sym typeface="Cedarville Cursive"/>
              </a:rPr>
              <a:t>March,  2019</a:t>
            </a:r>
            <a:endParaRPr sz="2400">
              <a:latin typeface="Cedarville Cursive"/>
              <a:ea typeface="Cedarville Cursive"/>
              <a:cs typeface="Cedarville Cursive"/>
              <a:sym typeface="Cedarville Cursive"/>
            </a:endParaRPr>
          </a:p>
        </p:txBody>
      </p:sp>
      <p:sp>
        <p:nvSpPr>
          <p:cNvPr id="137" name="Google Shape;137;p18"/>
          <p:cNvSpPr txBox="1"/>
          <p:nvPr/>
        </p:nvSpPr>
        <p:spPr>
          <a:xfrm>
            <a:off x="5748200" y="3199125"/>
            <a:ext cx="30975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Cedarville Cursive"/>
                <a:ea typeface="Cedarville Cursive"/>
                <a:cs typeface="Cedarville Cursive"/>
                <a:sym typeface="Cedarville Cursive"/>
              </a:rPr>
              <a:t>Toxocara Cati</a:t>
            </a:r>
            <a:endParaRPr sz="2400">
              <a:solidFill>
                <a:schemeClr val="dk1"/>
              </a:solidFill>
              <a:latin typeface="Cedarville Cursive"/>
              <a:ea typeface="Cedarville Cursive"/>
              <a:cs typeface="Cedarville Cursive"/>
              <a:sym typeface="Cedarville Cursive"/>
            </a:endParaRPr>
          </a:p>
          <a:p>
            <a:pPr indent="0" lvl="0" marL="0" rtl="0" algn="l">
              <a:spcBef>
                <a:spcPts val="0"/>
              </a:spcBef>
              <a:spcAft>
                <a:spcPts val="0"/>
              </a:spcAft>
              <a:buNone/>
            </a:pPr>
            <a:r>
              <a:rPr lang="en" sz="2400">
                <a:solidFill>
                  <a:schemeClr val="dk1"/>
                </a:solidFill>
                <a:latin typeface="Cedarville Cursive"/>
                <a:ea typeface="Cedarville Cursive"/>
                <a:cs typeface="Cedarville Cursive"/>
                <a:sym typeface="Cedarville Cursive"/>
              </a:rPr>
              <a:t>April, 2019</a:t>
            </a:r>
            <a:endParaRPr sz="2400">
              <a:latin typeface="Cedarville Cursive"/>
              <a:ea typeface="Cedarville Cursive"/>
              <a:cs typeface="Cedarville Cursive"/>
              <a:sym typeface="Cedarville Cursiv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pic>
        <p:nvPicPr>
          <p:cNvPr descr="I found these on the floor the other day, the cat seemed tired for a few days, and didn't eat much. She's taken care of already. See how these worms look like: &#10; &#10;Toxocara cati, the cat roundworm, is the most common endoparasite in cats. &#10; &#10;Eggs in the third larvae stage are eliminated with the faeces and reabsorbed either directly or via paratenic hosts such as small mammals and birds. From the intestines, the larvae migrate through tissue such as that of the liver and the lungs, from where they find their way back into the intestines via the bloodstream or by being coughed up and swallowed. Cat roundworms are also transmitted in the milk when nursing the young. &#10; &#10;Transmission to humans is possible and particularly dangerous for children (possible infestation of the brain or eyes)." id="142" name="Google Shape;142;p19" title="Toxocara cati - cat roundworms">
            <a:hlinkClick r:id="rId4"/>
          </p:cNvPr>
          <p:cNvPicPr preferRelativeResize="0"/>
          <p:nvPr/>
        </p:nvPicPr>
        <p:blipFill>
          <a:blip r:embed="rId5">
            <a:alphaModFix/>
          </a:blip>
          <a:stretch>
            <a:fillRect/>
          </a:stretch>
        </p:blipFill>
        <p:spPr>
          <a:xfrm>
            <a:off x="2446837" y="2069375"/>
            <a:ext cx="3964175" cy="2374700"/>
          </a:xfrm>
          <a:prstGeom prst="rect">
            <a:avLst/>
          </a:prstGeom>
          <a:noFill/>
          <a:ln cap="flat" cmpd="sng" w="38100">
            <a:solidFill>
              <a:srgbClr val="980000"/>
            </a:solidFill>
            <a:prstDash val="solid"/>
            <a:round/>
            <a:headEnd len="sm" w="sm" type="none"/>
            <a:tailEnd len="sm" w="sm" type="none"/>
          </a:ln>
        </p:spPr>
      </p:pic>
      <p:pic>
        <p:nvPicPr>
          <p:cNvPr descr="Image result for toxocara transparent" id="143" name="Google Shape;143;p19"/>
          <p:cNvPicPr preferRelativeResize="0"/>
          <p:nvPr/>
        </p:nvPicPr>
        <p:blipFill>
          <a:blip r:embed="rId6">
            <a:alphaModFix/>
          </a:blip>
          <a:stretch>
            <a:fillRect/>
          </a:stretch>
        </p:blipFill>
        <p:spPr>
          <a:xfrm>
            <a:off x="6482025" y="4636525"/>
            <a:ext cx="710750" cy="808025"/>
          </a:xfrm>
          <a:prstGeom prst="rect">
            <a:avLst/>
          </a:prstGeom>
          <a:noFill/>
          <a:ln>
            <a:noFill/>
          </a:ln>
        </p:spPr>
      </p:pic>
      <p:pic>
        <p:nvPicPr>
          <p:cNvPr descr="Image result for toxocara transparent" id="144" name="Google Shape;144;p19"/>
          <p:cNvPicPr preferRelativeResize="0"/>
          <p:nvPr/>
        </p:nvPicPr>
        <p:blipFill>
          <a:blip r:embed="rId6">
            <a:alphaModFix/>
          </a:blip>
          <a:stretch>
            <a:fillRect/>
          </a:stretch>
        </p:blipFill>
        <p:spPr>
          <a:xfrm>
            <a:off x="7192775" y="4610275"/>
            <a:ext cx="710750" cy="808025"/>
          </a:xfrm>
          <a:prstGeom prst="rect">
            <a:avLst/>
          </a:prstGeom>
          <a:noFill/>
          <a:ln>
            <a:noFill/>
          </a:ln>
        </p:spPr>
      </p:pic>
      <p:pic>
        <p:nvPicPr>
          <p:cNvPr descr="Image result for toxocara transparent" id="145" name="Google Shape;145;p19"/>
          <p:cNvPicPr preferRelativeResize="0"/>
          <p:nvPr/>
        </p:nvPicPr>
        <p:blipFill>
          <a:blip r:embed="rId6">
            <a:alphaModFix/>
          </a:blip>
          <a:stretch>
            <a:fillRect/>
          </a:stretch>
        </p:blipFill>
        <p:spPr>
          <a:xfrm>
            <a:off x="5180025" y="4663350"/>
            <a:ext cx="710750" cy="808025"/>
          </a:xfrm>
          <a:prstGeom prst="rect">
            <a:avLst/>
          </a:prstGeom>
          <a:noFill/>
          <a:ln>
            <a:noFill/>
          </a:ln>
        </p:spPr>
      </p:pic>
      <p:pic>
        <p:nvPicPr>
          <p:cNvPr descr="Image result for toxocara transparent" id="146" name="Google Shape;146;p19"/>
          <p:cNvPicPr preferRelativeResize="0"/>
          <p:nvPr/>
        </p:nvPicPr>
        <p:blipFill>
          <a:blip r:embed="rId6">
            <a:alphaModFix/>
          </a:blip>
          <a:stretch>
            <a:fillRect/>
          </a:stretch>
        </p:blipFill>
        <p:spPr>
          <a:xfrm>
            <a:off x="5852025" y="4663350"/>
            <a:ext cx="710750" cy="808025"/>
          </a:xfrm>
          <a:prstGeom prst="rect">
            <a:avLst/>
          </a:prstGeom>
          <a:noFill/>
          <a:ln>
            <a:noFill/>
          </a:ln>
        </p:spPr>
      </p:pic>
      <p:sp>
        <p:nvSpPr>
          <p:cNvPr id="147" name="Google Shape;147;p19"/>
          <p:cNvSpPr txBox="1"/>
          <p:nvPr/>
        </p:nvSpPr>
        <p:spPr>
          <a:xfrm>
            <a:off x="2780775" y="1674737"/>
            <a:ext cx="56346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0000"/>
                </a:solidFill>
                <a:latin typeface="Luckiest Guy"/>
                <a:ea typeface="Luckiest Guy"/>
                <a:cs typeface="Luckiest Guy"/>
                <a:sym typeface="Luckiest Guy"/>
              </a:rPr>
              <a:t>Toxocara Cati in motion</a:t>
            </a:r>
            <a:endParaRPr b="1" sz="2000">
              <a:solidFill>
                <a:srgbClr val="660000"/>
              </a:solidFill>
              <a:latin typeface="Luckiest Guy"/>
              <a:ea typeface="Luckiest Guy"/>
              <a:cs typeface="Luckiest Guy"/>
              <a:sym typeface="Luckiest Guy"/>
            </a:endParaRPr>
          </a:p>
        </p:txBody>
      </p:sp>
      <p:pic>
        <p:nvPicPr>
          <p:cNvPr descr="Image result for toxocara transparent" id="148" name="Google Shape;148;p19"/>
          <p:cNvPicPr preferRelativeResize="0"/>
          <p:nvPr/>
        </p:nvPicPr>
        <p:blipFill>
          <a:blip r:embed="rId6">
            <a:alphaModFix/>
          </a:blip>
          <a:stretch>
            <a:fillRect/>
          </a:stretch>
        </p:blipFill>
        <p:spPr>
          <a:xfrm>
            <a:off x="3081000" y="4663350"/>
            <a:ext cx="710750" cy="808025"/>
          </a:xfrm>
          <a:prstGeom prst="rect">
            <a:avLst/>
          </a:prstGeom>
          <a:noFill/>
          <a:ln>
            <a:noFill/>
          </a:ln>
        </p:spPr>
      </p:pic>
      <p:pic>
        <p:nvPicPr>
          <p:cNvPr descr="Image result for toxocara transparent" id="149" name="Google Shape;149;p19"/>
          <p:cNvPicPr preferRelativeResize="0"/>
          <p:nvPr/>
        </p:nvPicPr>
        <p:blipFill>
          <a:blip r:embed="rId6">
            <a:alphaModFix/>
          </a:blip>
          <a:stretch>
            <a:fillRect/>
          </a:stretch>
        </p:blipFill>
        <p:spPr>
          <a:xfrm>
            <a:off x="3747575" y="4636525"/>
            <a:ext cx="710750" cy="808025"/>
          </a:xfrm>
          <a:prstGeom prst="rect">
            <a:avLst/>
          </a:prstGeom>
          <a:noFill/>
          <a:ln>
            <a:noFill/>
          </a:ln>
        </p:spPr>
      </p:pic>
      <p:pic>
        <p:nvPicPr>
          <p:cNvPr descr="Image result for toxocara transparent" id="150" name="Google Shape;150;p19"/>
          <p:cNvPicPr preferRelativeResize="0"/>
          <p:nvPr/>
        </p:nvPicPr>
        <p:blipFill>
          <a:blip r:embed="rId6">
            <a:alphaModFix/>
          </a:blip>
          <a:stretch>
            <a:fillRect/>
          </a:stretch>
        </p:blipFill>
        <p:spPr>
          <a:xfrm>
            <a:off x="4487625" y="4663350"/>
            <a:ext cx="710750" cy="808025"/>
          </a:xfrm>
          <a:prstGeom prst="rect">
            <a:avLst/>
          </a:prstGeom>
          <a:noFill/>
          <a:ln>
            <a:noFill/>
          </a:ln>
        </p:spPr>
      </p:pic>
      <p:pic>
        <p:nvPicPr>
          <p:cNvPr descr="Image result for toxocara transparent" id="151" name="Google Shape;151;p19"/>
          <p:cNvPicPr preferRelativeResize="0"/>
          <p:nvPr/>
        </p:nvPicPr>
        <p:blipFill>
          <a:blip r:embed="rId6">
            <a:alphaModFix/>
          </a:blip>
          <a:stretch>
            <a:fillRect/>
          </a:stretch>
        </p:blipFill>
        <p:spPr>
          <a:xfrm>
            <a:off x="2370250" y="4690350"/>
            <a:ext cx="710750" cy="808025"/>
          </a:xfrm>
          <a:prstGeom prst="rect">
            <a:avLst/>
          </a:prstGeom>
          <a:noFill/>
          <a:ln>
            <a:noFill/>
          </a:ln>
        </p:spPr>
      </p:pic>
      <p:pic>
        <p:nvPicPr>
          <p:cNvPr descr="Image result for toxocara transparent" id="152" name="Google Shape;152;p19"/>
          <p:cNvPicPr preferRelativeResize="0"/>
          <p:nvPr/>
        </p:nvPicPr>
        <p:blipFill>
          <a:blip r:embed="rId6">
            <a:alphaModFix/>
          </a:blip>
          <a:stretch>
            <a:fillRect/>
          </a:stretch>
        </p:blipFill>
        <p:spPr>
          <a:xfrm>
            <a:off x="1606125" y="4722050"/>
            <a:ext cx="710750" cy="808025"/>
          </a:xfrm>
          <a:prstGeom prst="rect">
            <a:avLst/>
          </a:prstGeom>
          <a:noFill/>
          <a:ln>
            <a:noFill/>
          </a:ln>
        </p:spPr>
      </p:pic>
      <p:pic>
        <p:nvPicPr>
          <p:cNvPr id="153" name="Google Shape;153;p19"/>
          <p:cNvPicPr preferRelativeResize="0"/>
          <p:nvPr/>
        </p:nvPicPr>
        <p:blipFill rotWithShape="1">
          <a:blip r:embed="rId7">
            <a:alphaModFix/>
          </a:blip>
          <a:srcRect b="0" l="0" r="-7562" t="0"/>
          <a:stretch/>
        </p:blipFill>
        <p:spPr>
          <a:xfrm>
            <a:off x="4445362" y="4365150"/>
            <a:ext cx="904163" cy="778350"/>
          </a:xfrm>
          <a:prstGeom prst="rect">
            <a:avLst/>
          </a:prstGeom>
          <a:noFill/>
          <a:ln>
            <a:noFill/>
          </a:ln>
        </p:spPr>
      </p:pic>
      <p:pic>
        <p:nvPicPr>
          <p:cNvPr id="154" name="Google Shape;154;p19"/>
          <p:cNvPicPr preferRelativeResize="0"/>
          <p:nvPr/>
        </p:nvPicPr>
        <p:blipFill>
          <a:blip r:embed="rId8">
            <a:alphaModFix/>
          </a:blip>
          <a:stretch>
            <a:fillRect/>
          </a:stretch>
        </p:blipFill>
        <p:spPr>
          <a:xfrm>
            <a:off x="2316875" y="4636525"/>
            <a:ext cx="710750" cy="421450"/>
          </a:xfrm>
          <a:prstGeom prst="rect">
            <a:avLst/>
          </a:prstGeom>
          <a:noFill/>
          <a:ln>
            <a:noFill/>
          </a:ln>
        </p:spPr>
      </p:pic>
      <p:pic>
        <p:nvPicPr>
          <p:cNvPr id="155" name="Google Shape;155;p19"/>
          <p:cNvPicPr preferRelativeResize="0"/>
          <p:nvPr/>
        </p:nvPicPr>
        <p:blipFill>
          <a:blip r:embed="rId9">
            <a:alphaModFix/>
          </a:blip>
          <a:stretch>
            <a:fillRect/>
          </a:stretch>
        </p:blipFill>
        <p:spPr>
          <a:xfrm rot="479059">
            <a:off x="7180300" y="4182075"/>
            <a:ext cx="710751" cy="716601"/>
          </a:xfrm>
          <a:prstGeom prst="rect">
            <a:avLst/>
          </a:prstGeom>
          <a:noFill/>
          <a:ln>
            <a:noFill/>
          </a:ln>
        </p:spPr>
      </p:pic>
      <p:pic>
        <p:nvPicPr>
          <p:cNvPr id="156" name="Google Shape;156;p19"/>
          <p:cNvPicPr preferRelativeResize="0"/>
          <p:nvPr/>
        </p:nvPicPr>
        <p:blipFill>
          <a:blip r:embed="rId10">
            <a:alphaModFix/>
          </a:blip>
          <a:stretch>
            <a:fillRect/>
          </a:stretch>
        </p:blipFill>
        <p:spPr>
          <a:xfrm>
            <a:off x="5810800" y="4549950"/>
            <a:ext cx="710748" cy="394625"/>
          </a:xfrm>
          <a:prstGeom prst="rect">
            <a:avLst/>
          </a:prstGeom>
          <a:noFill/>
          <a:ln>
            <a:noFill/>
          </a:ln>
        </p:spPr>
      </p:pic>
      <p:pic>
        <p:nvPicPr>
          <p:cNvPr id="157" name="Google Shape;157;p19"/>
          <p:cNvPicPr preferRelativeResize="0"/>
          <p:nvPr/>
        </p:nvPicPr>
        <p:blipFill>
          <a:blip r:embed="rId11">
            <a:alphaModFix/>
          </a:blip>
          <a:stretch>
            <a:fillRect/>
          </a:stretch>
        </p:blipFill>
        <p:spPr>
          <a:xfrm>
            <a:off x="3748460" y="4365150"/>
            <a:ext cx="710749" cy="710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20"/>
          <p:cNvSpPr txBox="1"/>
          <p:nvPr/>
        </p:nvSpPr>
        <p:spPr>
          <a:xfrm>
            <a:off x="892300" y="674375"/>
            <a:ext cx="52899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100">
                <a:latin typeface="Great Vibes"/>
                <a:ea typeface="Great Vibes"/>
                <a:cs typeface="Great Vibes"/>
                <a:sym typeface="Great Vibes"/>
              </a:rPr>
              <a:t>Public  Health Implications</a:t>
            </a:r>
            <a:endParaRPr b="1" sz="3100">
              <a:latin typeface="Great Vibes"/>
              <a:ea typeface="Great Vibes"/>
              <a:cs typeface="Great Vibes"/>
              <a:sym typeface="Great Vibes"/>
            </a:endParaRPr>
          </a:p>
        </p:txBody>
      </p:sp>
      <p:sp>
        <p:nvSpPr>
          <p:cNvPr id="163" name="Google Shape;163;p20"/>
          <p:cNvSpPr txBox="1"/>
          <p:nvPr/>
        </p:nvSpPr>
        <p:spPr>
          <a:xfrm>
            <a:off x="1385750" y="1235675"/>
            <a:ext cx="4393200" cy="2024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u="sng">
                <a:solidFill>
                  <a:srgbClr val="FF0000"/>
                </a:solidFill>
              </a:rPr>
              <a:t>Zoonotic</a:t>
            </a:r>
            <a:r>
              <a:rPr b="1" lang="en" sz="1200"/>
              <a:t> potential! </a:t>
            </a:r>
            <a:endParaRPr sz="1200"/>
          </a:p>
          <a:p>
            <a:pPr indent="-304800" lvl="0" marL="457200" rtl="0" algn="l">
              <a:spcBef>
                <a:spcPts val="0"/>
              </a:spcBef>
              <a:spcAft>
                <a:spcPts val="0"/>
              </a:spcAft>
              <a:buClr>
                <a:schemeClr val="dk1"/>
              </a:buClr>
              <a:buSzPts val="1200"/>
              <a:buChar char="●"/>
            </a:pPr>
            <a:r>
              <a:rPr lang="en" sz="1200">
                <a:solidFill>
                  <a:schemeClr val="dk1"/>
                </a:solidFill>
                <a:highlight>
                  <a:srgbClr val="FFFFFF"/>
                </a:highlight>
              </a:rPr>
              <a:t>The </a:t>
            </a:r>
            <a:r>
              <a:rPr lang="en" sz="1200" u="sng">
                <a:solidFill>
                  <a:schemeClr val="dk1"/>
                </a:solidFill>
                <a:highlight>
                  <a:srgbClr val="FFFFFF"/>
                </a:highlight>
              </a:rPr>
              <a:t>definitive host</a:t>
            </a:r>
            <a:r>
              <a:rPr lang="en" sz="1200">
                <a:solidFill>
                  <a:schemeClr val="dk1"/>
                </a:solidFill>
                <a:highlight>
                  <a:srgbClr val="FFFFFF"/>
                </a:highlight>
              </a:rPr>
              <a:t> (meaning the host that the disease </a:t>
            </a:r>
            <a:r>
              <a:rPr b="1" i="1" lang="en" sz="1200">
                <a:solidFill>
                  <a:schemeClr val="dk1"/>
                </a:solidFill>
                <a:highlight>
                  <a:srgbClr val="FFFFFF"/>
                </a:highlight>
              </a:rPr>
              <a:t>wants to be in</a:t>
            </a:r>
            <a:r>
              <a:rPr lang="en" sz="1200">
                <a:solidFill>
                  <a:schemeClr val="dk1"/>
                </a:solidFill>
                <a:highlight>
                  <a:srgbClr val="FFFFFF"/>
                </a:highlight>
              </a:rPr>
              <a:t>) is the </a:t>
            </a:r>
            <a:r>
              <a:rPr b="1" lang="en" sz="1200">
                <a:solidFill>
                  <a:schemeClr val="dk1"/>
                </a:solidFill>
                <a:highlight>
                  <a:srgbClr val="FFFFFF"/>
                </a:highlight>
              </a:rPr>
              <a:t>domestic cat,</a:t>
            </a:r>
            <a:r>
              <a:rPr lang="en" sz="1200">
                <a:solidFill>
                  <a:schemeClr val="dk1"/>
                </a:solidFill>
                <a:highlight>
                  <a:srgbClr val="FFFFFF"/>
                </a:highlight>
              </a:rPr>
              <a:t> in which they live as adults within the </a:t>
            </a:r>
            <a:r>
              <a:rPr i="1" lang="en" sz="1200">
                <a:solidFill>
                  <a:srgbClr val="FF0000"/>
                </a:solidFill>
                <a:highlight>
                  <a:srgbClr val="FFFFFF"/>
                </a:highlight>
              </a:rPr>
              <a:t>lumen </a:t>
            </a:r>
            <a:r>
              <a:rPr lang="en" sz="1200">
                <a:solidFill>
                  <a:schemeClr val="dk1"/>
                </a:solidFill>
                <a:highlight>
                  <a:srgbClr val="FFFFFF"/>
                </a:highlight>
              </a:rPr>
              <a:t>of the</a:t>
            </a:r>
            <a:r>
              <a:rPr b="1" lang="en" sz="1200">
                <a:solidFill>
                  <a:schemeClr val="dk1"/>
                </a:solidFill>
                <a:highlight>
                  <a:srgbClr val="FFFFFF"/>
                </a:highlight>
              </a:rPr>
              <a:t> small intestine.</a:t>
            </a:r>
            <a:endParaRPr b="1" sz="1200">
              <a:solidFill>
                <a:schemeClr val="dk1"/>
              </a:solidFill>
              <a:highlight>
                <a:srgbClr val="FFFFFF"/>
              </a:highlight>
            </a:endParaRPr>
          </a:p>
          <a:p>
            <a:pPr indent="0" lvl="0" marL="457200" rtl="0" algn="l">
              <a:spcBef>
                <a:spcPts val="0"/>
              </a:spcBef>
              <a:spcAft>
                <a:spcPts val="0"/>
              </a:spcAft>
              <a:buNone/>
            </a:pPr>
            <a:r>
              <a:t/>
            </a:r>
            <a:endParaRPr sz="1200">
              <a:solidFill>
                <a:schemeClr val="dk1"/>
              </a:solidFill>
              <a:highlight>
                <a:srgbClr val="FFFFFF"/>
              </a:highlight>
            </a:endParaRPr>
          </a:p>
          <a:p>
            <a:pPr indent="0" lvl="0" marL="0" rtl="0" algn="l">
              <a:spcBef>
                <a:spcPts val="0"/>
              </a:spcBef>
              <a:spcAft>
                <a:spcPts val="0"/>
              </a:spcAft>
              <a:buNone/>
            </a:pPr>
            <a:r>
              <a:t/>
            </a:r>
            <a:endParaRPr sz="1200">
              <a:solidFill>
                <a:schemeClr val="dk1"/>
              </a:solidFill>
              <a:highlight>
                <a:srgbClr val="FFFFFF"/>
              </a:highlight>
            </a:endParaRPr>
          </a:p>
          <a:p>
            <a:pPr indent="0" lvl="0" marL="457200" rtl="0" algn="l">
              <a:spcBef>
                <a:spcPts val="0"/>
              </a:spcBef>
              <a:spcAft>
                <a:spcPts val="0"/>
              </a:spcAft>
              <a:buNone/>
            </a:pPr>
            <a:r>
              <a:t/>
            </a:r>
            <a:endParaRPr/>
          </a:p>
        </p:txBody>
      </p:sp>
      <p:pic>
        <p:nvPicPr>
          <p:cNvPr id="164" name="Google Shape;164;p20"/>
          <p:cNvPicPr preferRelativeResize="0"/>
          <p:nvPr/>
        </p:nvPicPr>
        <p:blipFill>
          <a:blip r:embed="rId4">
            <a:alphaModFix/>
          </a:blip>
          <a:stretch>
            <a:fillRect/>
          </a:stretch>
        </p:blipFill>
        <p:spPr>
          <a:xfrm>
            <a:off x="5778957" y="1768938"/>
            <a:ext cx="2240794" cy="1605625"/>
          </a:xfrm>
          <a:prstGeom prst="rect">
            <a:avLst/>
          </a:prstGeom>
          <a:noFill/>
          <a:ln>
            <a:noFill/>
          </a:ln>
        </p:spPr>
      </p:pic>
      <p:pic>
        <p:nvPicPr>
          <p:cNvPr id="165" name="Google Shape;165;p20"/>
          <p:cNvPicPr preferRelativeResize="0"/>
          <p:nvPr/>
        </p:nvPicPr>
        <p:blipFill rotWithShape="1">
          <a:blip r:embed="rId5">
            <a:alphaModFix/>
          </a:blip>
          <a:srcRect b="3754" l="0" r="0" t="0"/>
          <a:stretch/>
        </p:blipFill>
        <p:spPr>
          <a:xfrm>
            <a:off x="4637800" y="3804425"/>
            <a:ext cx="764775" cy="546050"/>
          </a:xfrm>
          <a:prstGeom prst="rect">
            <a:avLst/>
          </a:prstGeom>
          <a:noFill/>
          <a:ln>
            <a:noFill/>
          </a:ln>
        </p:spPr>
      </p:pic>
      <p:pic>
        <p:nvPicPr>
          <p:cNvPr id="166" name="Google Shape;166;p20"/>
          <p:cNvPicPr preferRelativeResize="0"/>
          <p:nvPr/>
        </p:nvPicPr>
        <p:blipFill>
          <a:blip r:embed="rId6">
            <a:alphaModFix/>
          </a:blip>
          <a:stretch>
            <a:fillRect/>
          </a:stretch>
        </p:blipFill>
        <p:spPr>
          <a:xfrm>
            <a:off x="2968450" y="4160588"/>
            <a:ext cx="345825" cy="213000"/>
          </a:xfrm>
          <a:prstGeom prst="rect">
            <a:avLst/>
          </a:prstGeom>
          <a:noFill/>
          <a:ln>
            <a:noFill/>
          </a:ln>
        </p:spPr>
      </p:pic>
      <p:pic>
        <p:nvPicPr>
          <p:cNvPr id="167" name="Google Shape;167;p20"/>
          <p:cNvPicPr preferRelativeResize="0"/>
          <p:nvPr/>
        </p:nvPicPr>
        <p:blipFill>
          <a:blip r:embed="rId7">
            <a:alphaModFix/>
          </a:blip>
          <a:stretch>
            <a:fillRect/>
          </a:stretch>
        </p:blipFill>
        <p:spPr>
          <a:xfrm rot="-5400000">
            <a:off x="4043915" y="4040099"/>
            <a:ext cx="286523" cy="453978"/>
          </a:xfrm>
          <a:prstGeom prst="rect">
            <a:avLst/>
          </a:prstGeom>
          <a:noFill/>
          <a:ln>
            <a:noFill/>
          </a:ln>
        </p:spPr>
      </p:pic>
      <p:pic>
        <p:nvPicPr>
          <p:cNvPr id="168" name="Google Shape;168;p20"/>
          <p:cNvPicPr preferRelativeResize="0"/>
          <p:nvPr/>
        </p:nvPicPr>
        <p:blipFill>
          <a:blip r:embed="rId8">
            <a:alphaModFix/>
          </a:blip>
          <a:stretch>
            <a:fillRect/>
          </a:stretch>
        </p:blipFill>
        <p:spPr>
          <a:xfrm>
            <a:off x="3675313" y="3893775"/>
            <a:ext cx="601426" cy="367350"/>
          </a:xfrm>
          <a:prstGeom prst="rect">
            <a:avLst/>
          </a:prstGeom>
          <a:noFill/>
          <a:ln>
            <a:noFill/>
          </a:ln>
        </p:spPr>
      </p:pic>
      <p:cxnSp>
        <p:nvCxnSpPr>
          <p:cNvPr id="169" name="Google Shape;169;p20"/>
          <p:cNvCxnSpPr>
            <a:stCxn id="170" idx="3"/>
            <a:endCxn id="170" idx="3"/>
          </p:cNvCxnSpPr>
          <p:nvPr/>
        </p:nvCxnSpPr>
        <p:spPr>
          <a:xfrm>
            <a:off x="8186700" y="3541913"/>
            <a:ext cx="0" cy="0"/>
          </a:xfrm>
          <a:prstGeom prst="straightConnector1">
            <a:avLst/>
          </a:prstGeom>
          <a:noFill/>
          <a:ln cap="flat" cmpd="sng" w="9525">
            <a:solidFill>
              <a:schemeClr val="dk2"/>
            </a:solidFill>
            <a:prstDash val="solid"/>
            <a:round/>
            <a:headEnd len="med" w="med" type="none"/>
            <a:tailEnd len="med" w="med" type="none"/>
          </a:ln>
        </p:spPr>
      </p:cxnSp>
      <p:pic>
        <p:nvPicPr>
          <p:cNvPr id="171" name="Google Shape;171;p20"/>
          <p:cNvPicPr preferRelativeResize="0"/>
          <p:nvPr/>
        </p:nvPicPr>
        <p:blipFill>
          <a:blip r:embed="rId9">
            <a:alphaModFix/>
          </a:blip>
          <a:stretch>
            <a:fillRect/>
          </a:stretch>
        </p:blipFill>
        <p:spPr>
          <a:xfrm>
            <a:off x="3355339" y="4025862"/>
            <a:ext cx="454000" cy="3483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21"/>
          <p:cNvSpPr txBox="1"/>
          <p:nvPr/>
        </p:nvSpPr>
        <p:spPr>
          <a:xfrm>
            <a:off x="2180925" y="1666338"/>
            <a:ext cx="4296300" cy="24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980000"/>
                </a:solidFill>
                <a:latin typeface="Calibri"/>
                <a:ea typeface="Calibri"/>
                <a:cs typeface="Calibri"/>
                <a:sym typeface="Calibri"/>
              </a:rPr>
              <a:t>Fecal-</a:t>
            </a:r>
            <a:r>
              <a:rPr i="1" lang="en" sz="1300">
                <a:solidFill>
                  <a:srgbClr val="2E2E2E"/>
                </a:solidFill>
                <a:latin typeface="Calibri"/>
                <a:ea typeface="Calibri"/>
                <a:cs typeface="Calibri"/>
                <a:sym typeface="Calibri"/>
              </a:rPr>
              <a:t>oral route. Ingestion of infected prey. Eating of eggs.</a:t>
            </a:r>
            <a:endParaRPr i="1" sz="1300">
              <a:solidFill>
                <a:srgbClr val="2E2E2E"/>
              </a:solidFill>
              <a:latin typeface="Calibri"/>
              <a:ea typeface="Calibri"/>
              <a:cs typeface="Calibri"/>
              <a:sym typeface="Calibri"/>
            </a:endParaRPr>
          </a:p>
          <a:p>
            <a:pPr indent="0" lvl="0" marL="0" rtl="0" algn="l">
              <a:spcBef>
                <a:spcPts val="0"/>
              </a:spcBef>
              <a:spcAft>
                <a:spcPts val="0"/>
              </a:spcAft>
              <a:buNone/>
            </a:pPr>
            <a:r>
              <a:t/>
            </a:r>
            <a:endParaRPr i="1" sz="1300">
              <a:solidFill>
                <a:srgbClr val="2E2E2E"/>
              </a:solidFill>
              <a:latin typeface="Calibri"/>
              <a:ea typeface="Calibri"/>
              <a:cs typeface="Calibri"/>
              <a:sym typeface="Calibri"/>
            </a:endParaRPr>
          </a:p>
          <a:p>
            <a:pPr indent="-311150" lvl="0" marL="457200" rtl="0" algn="l">
              <a:spcBef>
                <a:spcPts val="0"/>
              </a:spcBef>
              <a:spcAft>
                <a:spcPts val="0"/>
              </a:spcAft>
              <a:buSzPts val="1300"/>
              <a:buFont typeface="Times New Roman"/>
              <a:buChar char="●"/>
            </a:pPr>
            <a:r>
              <a:rPr b="1" lang="en" sz="1300">
                <a:solidFill>
                  <a:schemeClr val="dk1"/>
                </a:solidFill>
                <a:highlight>
                  <a:srgbClr val="FFFFFF"/>
                </a:highlight>
                <a:latin typeface="Calibri"/>
                <a:ea typeface="Calibri"/>
                <a:cs typeface="Calibri"/>
                <a:sym typeface="Calibri"/>
              </a:rPr>
              <a:t>Ingestion </a:t>
            </a:r>
            <a:r>
              <a:rPr lang="en" sz="1300">
                <a:solidFill>
                  <a:schemeClr val="dk1"/>
                </a:solidFill>
                <a:highlight>
                  <a:srgbClr val="FFFFFF"/>
                </a:highlight>
                <a:latin typeface="Calibri"/>
                <a:ea typeface="Calibri"/>
                <a:cs typeface="Calibri"/>
                <a:sym typeface="Calibri"/>
              </a:rPr>
              <a:t>of the embryonated eggs of </a:t>
            </a:r>
            <a:r>
              <a:rPr i="1" lang="en" sz="1300">
                <a:solidFill>
                  <a:schemeClr val="dk1"/>
                </a:solidFill>
                <a:highlight>
                  <a:srgbClr val="FFFFFF"/>
                </a:highlight>
                <a:latin typeface="Calibri"/>
                <a:ea typeface="Calibri"/>
                <a:cs typeface="Calibri"/>
                <a:sym typeface="Calibri"/>
              </a:rPr>
              <a:t>Toxocara</a:t>
            </a:r>
            <a:r>
              <a:rPr lang="en" sz="1300">
                <a:solidFill>
                  <a:schemeClr val="dk1"/>
                </a:solidFill>
                <a:highlight>
                  <a:srgbClr val="FFFFFF"/>
                </a:highlight>
                <a:latin typeface="Calibri"/>
                <a:ea typeface="Calibri"/>
                <a:cs typeface="Calibri"/>
                <a:sym typeface="Calibri"/>
              </a:rPr>
              <a:t> initiates infection in the </a:t>
            </a:r>
            <a:r>
              <a:rPr i="1" lang="en" sz="1300">
                <a:solidFill>
                  <a:schemeClr val="dk1"/>
                </a:solidFill>
                <a:highlight>
                  <a:srgbClr val="FFFFFF"/>
                </a:highlight>
                <a:latin typeface="Calibri"/>
                <a:ea typeface="Calibri"/>
                <a:cs typeface="Calibri"/>
                <a:sym typeface="Calibri"/>
              </a:rPr>
              <a:t>definitive</a:t>
            </a:r>
            <a:r>
              <a:rPr lang="en" sz="1300">
                <a:solidFill>
                  <a:schemeClr val="dk1"/>
                </a:solidFill>
                <a:highlight>
                  <a:srgbClr val="FFFFFF"/>
                </a:highlight>
                <a:latin typeface="Calibri"/>
                <a:ea typeface="Calibri"/>
                <a:cs typeface="Calibri"/>
                <a:sym typeface="Calibri"/>
              </a:rPr>
              <a:t> and </a:t>
            </a:r>
            <a:r>
              <a:rPr i="1" lang="en" sz="1300">
                <a:solidFill>
                  <a:schemeClr val="dk1"/>
                </a:solidFill>
                <a:highlight>
                  <a:srgbClr val="FFFFFF"/>
                </a:highlight>
                <a:latin typeface="Calibri"/>
                <a:ea typeface="Calibri"/>
                <a:cs typeface="Calibri"/>
                <a:sym typeface="Calibri"/>
              </a:rPr>
              <a:t>aberrant host</a:t>
            </a:r>
            <a:r>
              <a:rPr b="1" lang="en" sz="1300">
                <a:solidFill>
                  <a:srgbClr val="222222"/>
                </a:solidFill>
                <a:latin typeface="Calibri"/>
                <a:ea typeface="Calibri"/>
                <a:cs typeface="Calibri"/>
                <a:sym typeface="Calibri"/>
              </a:rPr>
              <a:t>.</a:t>
            </a:r>
            <a:endParaRPr b="1" sz="1300">
              <a:solidFill>
                <a:srgbClr val="222222"/>
              </a:solidFill>
              <a:latin typeface="Calibri"/>
              <a:ea typeface="Calibri"/>
              <a:cs typeface="Calibri"/>
              <a:sym typeface="Calibri"/>
            </a:endParaRPr>
          </a:p>
          <a:p>
            <a:pPr indent="-311150" lvl="0" marL="457200" rtl="0" algn="l">
              <a:spcBef>
                <a:spcPts val="0"/>
              </a:spcBef>
              <a:spcAft>
                <a:spcPts val="0"/>
              </a:spcAft>
              <a:buSzPts val="1300"/>
              <a:buFont typeface="Calibri"/>
              <a:buChar char="●"/>
            </a:pPr>
            <a:r>
              <a:rPr lang="en" sz="1300">
                <a:solidFill>
                  <a:schemeClr val="dk2"/>
                </a:solidFill>
                <a:latin typeface="Calibri"/>
                <a:ea typeface="Calibri"/>
                <a:cs typeface="Calibri"/>
                <a:sym typeface="Calibri"/>
              </a:rPr>
              <a:t>Toxocara cati is transmitted from animals to humans (not human-to-human)</a:t>
            </a:r>
            <a:endParaRPr sz="1300">
              <a:solidFill>
                <a:schemeClr val="dk2"/>
              </a:solidFill>
              <a:latin typeface="Calibri"/>
              <a:ea typeface="Calibri"/>
              <a:cs typeface="Calibri"/>
              <a:sym typeface="Calibri"/>
            </a:endParaRPr>
          </a:p>
          <a:p>
            <a:pPr indent="0" lvl="0" marL="0" rtl="0" algn="ctr">
              <a:spcBef>
                <a:spcPts val="0"/>
              </a:spcBef>
              <a:spcAft>
                <a:spcPts val="0"/>
              </a:spcAft>
              <a:buNone/>
            </a:pPr>
            <a:r>
              <a:rPr lang="en" sz="1300">
                <a:solidFill>
                  <a:schemeClr val="dk2"/>
                </a:solidFill>
                <a:latin typeface="Calibri"/>
                <a:ea typeface="Calibri"/>
                <a:cs typeface="Calibri"/>
                <a:sym typeface="Calibri"/>
              </a:rPr>
              <a:t>	•	Infection occurs through ingestion of embryonated eggs from contaminated soil or surfaces</a:t>
            </a:r>
            <a:endParaRPr sz="1300">
              <a:solidFill>
                <a:schemeClr val="dk2"/>
              </a:solidFill>
              <a:latin typeface="Calibri"/>
              <a:ea typeface="Calibri"/>
              <a:cs typeface="Calibri"/>
              <a:sym typeface="Calibri"/>
            </a:endParaRPr>
          </a:p>
          <a:p>
            <a:pPr indent="0" lvl="0" marL="457200" rtl="0" algn="l">
              <a:spcBef>
                <a:spcPts val="0"/>
              </a:spcBef>
              <a:spcAft>
                <a:spcPts val="0"/>
              </a:spcAft>
              <a:buNone/>
            </a:pPr>
            <a:r>
              <a:t/>
            </a:r>
            <a:endParaRPr i="1" sz="1300">
              <a:solidFill>
                <a:srgbClr val="2E2E2E"/>
              </a:solidFill>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p:txBody>
      </p:sp>
      <p:pic>
        <p:nvPicPr>
          <p:cNvPr descr="Image result for toxocara transparent" id="177" name="Google Shape;177;p21"/>
          <p:cNvPicPr preferRelativeResize="0"/>
          <p:nvPr/>
        </p:nvPicPr>
        <p:blipFill>
          <a:blip r:embed="rId4">
            <a:alphaModFix/>
          </a:blip>
          <a:stretch>
            <a:fillRect/>
          </a:stretch>
        </p:blipFill>
        <p:spPr>
          <a:xfrm>
            <a:off x="774900" y="2220725"/>
            <a:ext cx="150375" cy="170951"/>
          </a:xfrm>
          <a:prstGeom prst="rect">
            <a:avLst/>
          </a:prstGeom>
          <a:noFill/>
          <a:ln>
            <a:noFill/>
          </a:ln>
        </p:spPr>
      </p:pic>
      <p:pic>
        <p:nvPicPr>
          <p:cNvPr descr="Image result for toxocara transparent" id="178" name="Google Shape;178;p21"/>
          <p:cNvPicPr preferRelativeResize="0"/>
          <p:nvPr/>
        </p:nvPicPr>
        <p:blipFill>
          <a:blip r:embed="rId4">
            <a:alphaModFix/>
          </a:blip>
          <a:stretch>
            <a:fillRect/>
          </a:stretch>
        </p:blipFill>
        <p:spPr>
          <a:xfrm>
            <a:off x="624525" y="2486271"/>
            <a:ext cx="150375" cy="170951"/>
          </a:xfrm>
          <a:prstGeom prst="rect">
            <a:avLst/>
          </a:prstGeom>
          <a:noFill/>
          <a:ln>
            <a:noFill/>
          </a:ln>
        </p:spPr>
      </p:pic>
      <p:sp>
        <p:nvSpPr>
          <p:cNvPr id="179" name="Google Shape;179;p21"/>
          <p:cNvSpPr txBox="1"/>
          <p:nvPr/>
        </p:nvSpPr>
        <p:spPr>
          <a:xfrm>
            <a:off x="1692900" y="1013625"/>
            <a:ext cx="42963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Public Health Implications: Transmission</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